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60" r:id="rId1"/>
  </p:sldMasterIdLst>
  <p:sldIdLst>
    <p:sldId id="256" r:id="rId2"/>
    <p:sldId id="282" r:id="rId3"/>
    <p:sldId id="257" r:id="rId4"/>
    <p:sldId id="283" r:id="rId5"/>
    <p:sldId id="284" r:id="rId6"/>
    <p:sldId id="285" r:id="rId7"/>
    <p:sldId id="258" r:id="rId8"/>
    <p:sldId id="286" r:id="rId9"/>
    <p:sldId id="287" r:id="rId10"/>
    <p:sldId id="288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4" r:id="rId21"/>
    <p:sldId id="277" r:id="rId22"/>
    <p:sldId id="280" r:id="rId23"/>
    <p:sldId id="281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63316D-7C1C-413A-9441-818BFB053C93}" v="1" dt="2021-02-28T10:00:44.4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7" d="100"/>
          <a:sy n="67" d="100"/>
        </p:scale>
        <p:origin x="51" y="1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131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3926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466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166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1248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5494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6059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730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224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2120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851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169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123194865" TargetMode="External"/><Relationship Id="rId2" Type="http://schemas.openxmlformats.org/officeDocument/2006/relationships/hyperlink" Target="https://www.youtube.com/watch?v=wIVEU9oLJb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3S4xRW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81A6047-5E42-1140-A549-4C5B09E308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</a:rPr>
              <a:t>Thomas Long </a:t>
            </a:r>
            <a:r>
              <a:rPr lang="hu-HU" sz="3600" b="1" dirty="0" err="1">
                <a:solidFill>
                  <a:srgbClr val="002060"/>
                </a:solidFill>
              </a:rPr>
              <a:t>Homiletikája</a:t>
            </a:r>
            <a:endParaRPr lang="hu-HU" sz="3600" b="1" dirty="0">
              <a:solidFill>
                <a:srgbClr val="002060"/>
              </a:solidFill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C005CC38-AD4E-7C40-A2AE-C98577B7D7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355121"/>
          </a:xfrm>
        </p:spPr>
        <p:txBody>
          <a:bodyPr>
            <a:normAutofit fontScale="77500" lnSpcReduction="20000"/>
          </a:bodyPr>
          <a:lstStyle/>
          <a:p>
            <a:pPr algn="ctr"/>
            <a:endParaRPr lang="en-US" dirty="0">
              <a:solidFill>
                <a:srgbClr val="002060"/>
              </a:solidFill>
            </a:endParaRPr>
          </a:p>
          <a:p>
            <a:pPr algn="ctr"/>
            <a:r>
              <a:rPr lang="hu-HU" sz="3200" dirty="0">
                <a:solidFill>
                  <a:srgbClr val="002060"/>
                </a:solidFill>
              </a:rPr>
              <a:t>Koppándi Botond Péter</a:t>
            </a:r>
          </a:p>
          <a:p>
            <a:pPr algn="ctr"/>
            <a:r>
              <a:rPr lang="en-US" sz="2600" dirty="0">
                <a:solidFill>
                  <a:srgbClr val="002060"/>
                </a:solidFill>
              </a:rPr>
              <a:t>Debrecen, 2022. </a:t>
            </a:r>
            <a:r>
              <a:rPr lang="hu-HU" sz="2600" dirty="0">
                <a:solidFill>
                  <a:srgbClr val="002060"/>
                </a:solidFill>
              </a:rPr>
              <a:t>Október 17.</a:t>
            </a:r>
          </a:p>
        </p:txBody>
      </p:sp>
    </p:spTree>
    <p:extLst>
      <p:ext uri="{BB962C8B-B14F-4D97-AF65-F5344CB8AC3E}">
        <p14:creationId xmlns:p14="http://schemas.microsoft.com/office/powerpoint/2010/main" val="3334409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972D6AB-A7D6-C547-B069-A48847368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2400" dirty="0"/>
              <a:t>LONG felismerése: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30FF512-0373-D14F-9EFC-4FA811E03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" y="1785938"/>
            <a:ext cx="11530013" cy="4321968"/>
          </a:xfrm>
        </p:spPr>
        <p:txBody>
          <a:bodyPr>
            <a:noAutofit/>
          </a:bodyPr>
          <a:lstStyle/>
          <a:p>
            <a:pPr algn="just"/>
            <a:r>
              <a:rPr lang="hu-HU" dirty="0">
                <a:solidFill>
                  <a:srgbClr val="002060"/>
                </a:solidFill>
              </a:rPr>
              <a:t>Első </a:t>
            </a:r>
            <a:r>
              <a:rPr lang="hu-HU" dirty="0" err="1">
                <a:solidFill>
                  <a:srgbClr val="002060"/>
                </a:solidFill>
              </a:rPr>
              <a:t>homiletika</a:t>
            </a:r>
            <a:r>
              <a:rPr lang="hu-HU" dirty="0">
                <a:solidFill>
                  <a:srgbClr val="002060"/>
                </a:solidFill>
              </a:rPr>
              <a:t> könyv:  </a:t>
            </a:r>
            <a:r>
              <a:rPr lang="hu-HU" b="1" dirty="0">
                <a:solidFill>
                  <a:srgbClr val="002060"/>
                </a:solidFill>
              </a:rPr>
              <a:t>Augustinus: </a:t>
            </a:r>
            <a:r>
              <a:rPr lang="hu-HU" b="1" i="1" dirty="0">
                <a:solidFill>
                  <a:srgbClr val="002060"/>
                </a:solidFill>
              </a:rPr>
              <a:t>De </a:t>
            </a:r>
            <a:r>
              <a:rPr lang="hu-HU" b="1" i="1" dirty="0" err="1">
                <a:solidFill>
                  <a:srgbClr val="002060"/>
                </a:solidFill>
              </a:rPr>
              <a:t>doctrina</a:t>
            </a:r>
            <a:r>
              <a:rPr lang="hu-HU" b="1" i="1" dirty="0">
                <a:solidFill>
                  <a:srgbClr val="002060"/>
                </a:solidFill>
              </a:rPr>
              <a:t> </a:t>
            </a:r>
            <a:r>
              <a:rPr lang="hu-HU" b="1" i="1" dirty="0" err="1">
                <a:solidFill>
                  <a:srgbClr val="002060"/>
                </a:solidFill>
              </a:rPr>
              <a:t>christiana</a:t>
            </a:r>
            <a:r>
              <a:rPr lang="hu-HU" b="1" i="1" dirty="0">
                <a:solidFill>
                  <a:srgbClr val="002060"/>
                </a:solidFill>
              </a:rPr>
              <a:t> , IV.</a:t>
            </a:r>
          </a:p>
          <a:p>
            <a:pPr marL="914400" lvl="2" indent="0" algn="just">
              <a:buNone/>
            </a:pPr>
            <a:r>
              <a:rPr lang="hu-HU" sz="2400" dirty="0">
                <a:solidFill>
                  <a:srgbClr val="002060"/>
                </a:solidFill>
              </a:rPr>
              <a:t>a szónoki beszéd célja: </a:t>
            </a:r>
            <a:r>
              <a:rPr lang="hu-HU" sz="2400" b="1" dirty="0" err="1">
                <a:solidFill>
                  <a:srgbClr val="002060"/>
                </a:solidFill>
              </a:rPr>
              <a:t>docere</a:t>
            </a:r>
            <a:r>
              <a:rPr lang="hu-HU" sz="2400" b="1" dirty="0">
                <a:solidFill>
                  <a:srgbClr val="002060"/>
                </a:solidFill>
              </a:rPr>
              <a:t>, </a:t>
            </a:r>
            <a:r>
              <a:rPr lang="hu-HU" sz="2400" b="1" dirty="0" err="1">
                <a:solidFill>
                  <a:srgbClr val="002060"/>
                </a:solidFill>
              </a:rPr>
              <a:t>delectare</a:t>
            </a:r>
            <a:r>
              <a:rPr lang="hu-HU" sz="2400" b="1" dirty="0">
                <a:solidFill>
                  <a:srgbClr val="002060"/>
                </a:solidFill>
              </a:rPr>
              <a:t>, </a:t>
            </a:r>
            <a:r>
              <a:rPr lang="hu-HU" sz="2400" b="1" dirty="0" err="1">
                <a:solidFill>
                  <a:srgbClr val="002060"/>
                </a:solidFill>
              </a:rPr>
              <a:t>movere</a:t>
            </a:r>
            <a:r>
              <a:rPr lang="hu-HU" sz="2400" b="1" dirty="0">
                <a:solidFill>
                  <a:srgbClr val="002060"/>
                </a:solidFill>
              </a:rPr>
              <a:t> (</a:t>
            </a:r>
            <a:r>
              <a:rPr lang="hu-HU" sz="2400" b="1" dirty="0" err="1">
                <a:solidFill>
                  <a:srgbClr val="002060"/>
                </a:solidFill>
              </a:rPr>
              <a:t>flectere</a:t>
            </a:r>
            <a:r>
              <a:rPr lang="hu-HU" sz="2400" b="1" dirty="0">
                <a:solidFill>
                  <a:srgbClr val="002060"/>
                </a:solidFill>
              </a:rPr>
              <a:t>)</a:t>
            </a:r>
          </a:p>
          <a:p>
            <a:pPr marL="0" indent="0" algn="just">
              <a:buNone/>
            </a:pPr>
            <a:r>
              <a:rPr lang="hu-HU" dirty="0">
                <a:solidFill>
                  <a:srgbClr val="002060"/>
                </a:solidFill>
              </a:rPr>
              <a:t>			tanítani, gyönyörködtetni és meggyőzni (megindítani)</a:t>
            </a:r>
          </a:p>
          <a:p>
            <a:pPr lvl="1" algn="just"/>
            <a:r>
              <a:rPr lang="hu-HU" sz="2000" dirty="0">
                <a:solidFill>
                  <a:srgbClr val="002060"/>
                </a:solidFill>
              </a:rPr>
              <a:t>Meg kell tanítani az evangélium tartalmát úgy, hogy az megindítsa a képzelőerőt, és lángra lobbantsa a szíveket. Ha gyönyörködtetve tanítjuk, akkor majd meggyőző lesz, azaz megmutatja, hogy miként lehet etikusan élni a földön.</a:t>
            </a:r>
          </a:p>
          <a:p>
            <a:pPr algn="just"/>
            <a:r>
              <a:rPr lang="hu-HU" dirty="0">
                <a:solidFill>
                  <a:srgbClr val="002060"/>
                </a:solidFill>
              </a:rPr>
              <a:t>Arisztotelész: - </a:t>
            </a:r>
            <a:r>
              <a:rPr lang="hu-HU" sz="2400" dirty="0">
                <a:solidFill>
                  <a:srgbClr val="002060"/>
                </a:solidFill>
              </a:rPr>
              <a:t>hallgatóság meggyőzése: </a:t>
            </a:r>
            <a:r>
              <a:rPr lang="hu-HU" sz="2400" b="1" dirty="0">
                <a:solidFill>
                  <a:srgbClr val="002060"/>
                </a:solidFill>
              </a:rPr>
              <a:t>ethosz–</a:t>
            </a:r>
            <a:r>
              <a:rPr lang="hu-HU" sz="2400" b="1" dirty="0" err="1">
                <a:solidFill>
                  <a:srgbClr val="002060"/>
                </a:solidFill>
              </a:rPr>
              <a:t>páthosz</a:t>
            </a:r>
            <a:r>
              <a:rPr lang="hu-HU" sz="2400" b="1" dirty="0">
                <a:solidFill>
                  <a:srgbClr val="002060"/>
                </a:solidFill>
              </a:rPr>
              <a:t>–logosz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hu-HU" dirty="0">
                <a:solidFill>
                  <a:srgbClr val="002060"/>
                </a:solidFill>
              </a:rPr>
              <a:t>			szónok jelleme +  a hallgatóságra való érzelmi hatása + érvei logikája</a:t>
            </a:r>
          </a:p>
          <a:p>
            <a:pPr marL="3657600" lvl="8" indent="0" algn="just">
              <a:lnSpc>
                <a:spcPct val="100000"/>
              </a:lnSpc>
              <a:buNone/>
            </a:pPr>
            <a:r>
              <a:rPr lang="hu-HU" sz="2000" dirty="0">
                <a:solidFill>
                  <a:srgbClr val="002060"/>
                </a:solidFill>
              </a:rPr>
              <a:t>(prédikátor + hallgatóság + üzenet)</a:t>
            </a:r>
          </a:p>
          <a:p>
            <a:pPr lvl="1" algn="just"/>
            <a:r>
              <a:rPr lang="hu-HU" sz="2000" dirty="0">
                <a:solidFill>
                  <a:srgbClr val="002060"/>
                </a:solidFill>
              </a:rPr>
              <a:t>—» LONG: A </a:t>
            </a:r>
            <a:r>
              <a:rPr lang="hu-HU" sz="2000" dirty="0" err="1">
                <a:solidFill>
                  <a:srgbClr val="002060"/>
                </a:solidFill>
              </a:rPr>
              <a:t>homiletika</a:t>
            </a:r>
            <a:r>
              <a:rPr lang="hu-HU" sz="2000" dirty="0">
                <a:solidFill>
                  <a:srgbClr val="002060"/>
                </a:solidFill>
              </a:rPr>
              <a:t> különböző korszakai akképpen változtak, hogy mikor melyik hangsúlyosabb!</a:t>
            </a:r>
          </a:p>
          <a:p>
            <a:pPr algn="just"/>
            <a:endParaRPr lang="hu-H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4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E0A8CF7-F192-A44F-A06F-06654ADB1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502" y="400539"/>
            <a:ext cx="9603275" cy="1081986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effectLst/>
                <a:ea typeface="Calibri" panose="020F0502020204030204" pitchFamily="34" charset="0"/>
              </a:rPr>
            </a:br>
            <a:r>
              <a:rPr lang="hu-HU" sz="2700" b="1" dirty="0">
                <a:effectLst/>
                <a:ea typeface="Calibri" panose="020F0502020204030204" pitchFamily="34" charset="0"/>
              </a:rPr>
              <a:t>Long módszertani javaslata</a:t>
            </a:r>
            <a:br>
              <a:rPr lang="hu-HU" sz="2700" b="1" dirty="0">
                <a:effectLst/>
                <a:ea typeface="Calibri" panose="020F0502020204030204" pitchFamily="34" charset="0"/>
              </a:rPr>
            </a:br>
            <a:br>
              <a:rPr lang="hu-HU" sz="2000" b="1" dirty="0">
                <a:effectLst/>
                <a:ea typeface="Calibri" panose="020F0502020204030204" pitchFamily="34" charset="0"/>
              </a:rPr>
            </a:br>
            <a:endParaRPr lang="hu-HU" sz="20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5240A0D-0A1F-734C-A88F-5AD1EE671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077" y="1865923"/>
            <a:ext cx="11947769" cy="426915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hu-HU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 Kiválasztani a textust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	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Long meghagyja a választás lehetőségét. A prédikátor szabadon választhat textust, de jó a </a:t>
            </a:r>
            <a:r>
              <a:rPr lang="hu-HU" i="1" dirty="0" err="1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lectio</a:t>
            </a:r>
            <a:r>
              <a:rPr lang="hu-HU" i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 err="1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continua</a:t>
            </a:r>
            <a:r>
              <a:rPr lang="hu-HU" i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vagy a </a:t>
            </a:r>
            <a:r>
              <a:rPr lang="hu-HU" i="1" dirty="0" err="1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perikópa</a:t>
            </a:r>
            <a:r>
              <a:rPr lang="hu-HU" i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-rendszer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használata is</a:t>
            </a:r>
            <a:r>
              <a:rPr lang="en-US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M</a:t>
            </a:r>
            <a:r>
              <a:rPr lang="hu-HU" dirty="0" err="1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egfelelő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 fordítást kell kiválasztani, ezért több fordítást is össze kell vetni!</a:t>
            </a:r>
            <a:endParaRPr lang="en-US" dirty="0">
              <a:solidFill>
                <a:srgbClr val="002060"/>
              </a:solidFill>
              <a:effectLst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b="1" dirty="0">
                <a:solidFill>
                  <a:srgbClr val="002060"/>
                </a:solidFill>
                <a:ea typeface="Calibri" panose="020F0502020204030204" pitchFamily="34" charset="0"/>
              </a:rPr>
              <a:t>2.)</a:t>
            </a:r>
            <a:r>
              <a:rPr lang="en-US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hu-HU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„Ismerkedni” a textussal</a:t>
            </a:r>
            <a:endParaRPr lang="en-US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A</a:t>
            </a:r>
            <a:r>
              <a:rPr lang="hu-HU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 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exegézis művészete azt jelenti, hogy megtanulunk kérdéseket feltenni a textusnak</a:t>
            </a:r>
            <a:r>
              <a:rPr lang="en-US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 Pl. 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hu-HU" i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Azt akarja mondani a textus, hogy Isten elutasít minden vallásos cselekedetet?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 Vagy: „</a:t>
            </a:r>
            <a:r>
              <a:rPr lang="hu-HU" i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Teológiailag az igazság és az igazságosság két különböző dolog?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”; „</a:t>
            </a:r>
            <a:r>
              <a:rPr lang="hu-HU" i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Van valami az istentiszteletünkben, ami Istennek nem tetsző lehet?”; 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hu-HU" i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textus inkább ’rossz hír’-</a:t>
            </a:r>
            <a:r>
              <a:rPr lang="hu-HU" i="1" dirty="0" err="1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nek</a:t>
            </a:r>
            <a:r>
              <a:rPr lang="hu-HU" i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hangzik. Hogyan lesz ’jó hírré?’”</a:t>
            </a:r>
            <a:r>
              <a:rPr lang="en-US" i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100" dirty="0">
                <a:solidFill>
                  <a:srgbClr val="002060"/>
                </a:solidFill>
                <a:cs typeface="Times New Roman" panose="02020603050405020304" pitchFamily="18" charset="0"/>
              </a:rPr>
              <a:t>H</a:t>
            </a:r>
            <a:r>
              <a:rPr lang="hu-HU" sz="21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iba</a:t>
            </a:r>
            <a:r>
              <a:rPr lang="hu-HU" sz="2100" dirty="0">
                <a:solidFill>
                  <a:srgbClr val="002060"/>
                </a:solidFill>
                <a:cs typeface="Times New Roman" panose="02020603050405020304" pitchFamily="18" charset="0"/>
              </a:rPr>
              <a:t> lenne ezt kihagyni, még akkor is, ha csábító egyből a kommentárokhoz nyúlni. A kommentárok </a:t>
            </a:r>
            <a:r>
              <a:rPr lang="hu-HU" sz="21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sokmindent</a:t>
            </a:r>
            <a:r>
              <a:rPr lang="hu-HU" sz="2100" dirty="0">
                <a:solidFill>
                  <a:srgbClr val="002060"/>
                </a:solidFill>
                <a:cs typeface="Times New Roman" panose="02020603050405020304" pitchFamily="18" charset="0"/>
              </a:rPr>
              <a:t> tudnak, csak egyet nem: hogy megmondják, hogy mit mond a textus </a:t>
            </a:r>
            <a:r>
              <a:rPr lang="hu-HU" sz="2100" i="1" dirty="0">
                <a:solidFill>
                  <a:srgbClr val="002060"/>
                </a:solidFill>
                <a:cs typeface="Times New Roman" panose="02020603050405020304" pitchFamily="18" charset="0"/>
              </a:rPr>
              <a:t>ma, ebben a helyzetben, ezeknek a hallgatóknak</a:t>
            </a:r>
            <a:r>
              <a:rPr lang="hu-HU" sz="2100" dirty="0">
                <a:solidFill>
                  <a:srgbClr val="002060"/>
                </a:solidFill>
                <a:cs typeface="Times New Roman" panose="02020603050405020304" pitchFamily="18" charset="0"/>
              </a:rPr>
              <a:t>. Nem a kommentárírót, hanem a lelkészt „küldte el” a gyülekezete, hogy megvizsgálja a textust, és csak a lelkész tudja, hogy milyen perspektívából kell a kérdéseket feltenni. </a:t>
            </a:r>
          </a:p>
          <a:p>
            <a:pPr marL="0" indent="0" algn="just">
              <a:buNone/>
            </a:pPr>
            <a:endParaRPr lang="hu-H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63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DF0E71E-9381-D544-954D-222973808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9ABAF09-ECC8-DC4D-8753-D87319428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733" y="2035270"/>
            <a:ext cx="11336344" cy="4041192"/>
          </a:xfrm>
        </p:spPr>
        <p:txBody>
          <a:bodyPr>
            <a:normAutofit/>
          </a:bodyPr>
          <a:lstStyle/>
          <a:p>
            <a:pPr algn="just"/>
            <a:r>
              <a:rPr lang="hu-HU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Érdemes a textus minden mondatát kortárs nyelvezettel újrafogalmazni, mert jó kérdések merülhetnek fel. </a:t>
            </a:r>
            <a:endParaRPr lang="en-US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Érdemes minden szereplő szemszögéből megtapasztalni a bibliai történetet, azonosulva a szereplővel, az ő szemével látva a világot</a:t>
            </a:r>
            <a:endParaRPr lang="en-US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Meg kell nézni, hogy a textusnak mi a súlypontja, mi az a fő gondolat, ami köré rendeződik a többi. </a:t>
            </a:r>
            <a:endParaRPr lang="en-US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Érdemes keresni a textusban felbukkanó feszültséget, a konfliktust. Különböző „szemekkel” kell megnézni a textust: hogyan láthatja egy férfi, egy nő, egy gazdag ember, egy szegény, egy szülő, egy városi</a:t>
            </a:r>
            <a:r>
              <a:rPr lang="en-US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stb.</a:t>
            </a:r>
            <a:endParaRPr lang="en-US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hu-HU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eg kell nézni, hogy </a:t>
            </a:r>
            <a:r>
              <a:rPr lang="hu-HU" b="1" i="1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mit tesz</a:t>
            </a:r>
            <a:r>
              <a:rPr lang="hu-HU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textus: </a:t>
            </a:r>
            <a:r>
              <a:rPr lang="en-US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Felszólít</a:t>
            </a:r>
            <a:r>
              <a:rPr lang="hu-HU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? Dicsőít? Elbeszél? Magyaráz? Figyelmeztet? Vitatkozik? Imádkoz</a:t>
            </a:r>
            <a:r>
              <a:rPr lang="en-US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tat? </a:t>
            </a:r>
            <a:r>
              <a:rPr lang="hu-HU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stb. </a:t>
            </a:r>
            <a:endParaRPr lang="en-US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US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474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F664FEF-9AB8-EE42-ADA6-92BC05427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1147A21-530D-0745-9543-22114C760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385" y="2015731"/>
            <a:ext cx="11713307" cy="394349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3.) Tesztelni azt, amit hallunk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Miután a prédikátor kérdésekkel bombázza a textust, odahallgat a válaszokra</a:t>
            </a:r>
            <a:r>
              <a:rPr lang="en-US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majd</a:t>
            </a:r>
            <a:r>
              <a:rPr lang="en-US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felismeréseit „leteszteli” a szakkönyvek segítségével</a:t>
            </a:r>
            <a:r>
              <a:rPr lang="en-US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Az exegézisben fontos ez a ki-bejárás: először hallgatni kell, majd tesztelni!</a:t>
            </a:r>
            <a:endParaRPr lang="en-US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csak a szakkönyvekre hallgatunk, akkor sok anyagot kapunk a Bibliáról, de nem tudunk meg semmit arról az „élő Igéről”, amely a Biblián keresztül jut el hozzánk! </a:t>
            </a:r>
            <a:endParaRPr lang="en-US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Ehhez mindenek előtt történelmileg kell megvizsgálni a textust. A bibliai textusok az idők folyamán ugyanis változtak. Ezeket a rétegeket kell felfedezni bennük. Így </a:t>
            </a:r>
            <a:r>
              <a:rPr lang="hu-HU" dirty="0" err="1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sokmindent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 meg lehet tudni a szerzőségről, keletkezési idejéről, társadalmi kontextusáról, sőt ma már társadalmi és politikai perspektíváról is.</a:t>
            </a:r>
          </a:p>
          <a:p>
            <a:pPr algn="just"/>
            <a:endParaRPr lang="en-US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/>
            <a:endParaRPr lang="hu-H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99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6B9E807-A88C-FD4E-AF8B-1AAB2519D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CDFE895-7210-5545-8D59-6526946A0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231" y="2015732"/>
            <a:ext cx="10429623" cy="387511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4.) Megvizsgálni a textus irodalmi jellegzetességeit</a:t>
            </a:r>
            <a:endParaRPr lang="en-US" b="1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u-HU" dirty="0" err="1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rra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 kell törekedni, hogy az </a:t>
            </a:r>
            <a:r>
              <a:rPr lang="hu-HU" dirty="0" err="1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exegetáló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 lelkész felismerje, hogy a bibliai szövegek milyen irodalmi műfajhoz tartoznak: levél, hitvallás, példázat, imádság, panasz-zsoltárok, csodatörténetek, stb. Mindegyiknek sajátos felépítése van, és ezt figyelembe kell majd venni a prédikációírás formai kérdései esetében is.</a:t>
            </a:r>
          </a:p>
          <a:p>
            <a:pPr marL="0" indent="0" algn="just">
              <a:buNone/>
            </a:pPr>
            <a:r>
              <a:rPr lang="hu-HU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5.) A textus teológiai vizsgálata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Itt azt kell megfigyelni, hogy milyen sajátos feltételezések találhatók a szövegben az Isten-ember viszonyra nézve? 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 Az ilyen kifejezések, mint hit, kegyelem, Úr, szövetség stb. olyan teológiai fogalmak, amelyeknek mindenütt értelme van.</a:t>
            </a:r>
            <a:r>
              <a:rPr lang="en-US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Ezeket</a:t>
            </a:r>
            <a:r>
              <a:rPr lang="en-US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kell</a:t>
            </a:r>
            <a:r>
              <a:rPr lang="en-US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értelmezni</a:t>
            </a:r>
            <a:r>
              <a:rPr lang="en-US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.</a:t>
            </a:r>
            <a:endParaRPr lang="hu-HU" dirty="0">
              <a:solidFill>
                <a:srgbClr val="002060"/>
              </a:solidFill>
              <a:effectLst/>
              <a:ea typeface="Calibri" panose="020F0502020204030204" pitchFamily="34" charset="0"/>
            </a:endParaRPr>
          </a:p>
          <a:p>
            <a:pPr algn="just"/>
            <a:endParaRPr lang="en-US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/>
            <a:endParaRPr lang="hu-H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23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9CED77E-E2AF-E04F-AF0A-8A975C4F5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24C5095-A306-3E43-91D8-5BE8EE3CA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92" y="1853754"/>
            <a:ext cx="11918462" cy="4222708"/>
          </a:xfrm>
        </p:spPr>
        <p:txBody>
          <a:bodyPr>
            <a:noAutofit/>
          </a:bodyPr>
          <a:lstStyle/>
          <a:p>
            <a:pPr algn="just"/>
            <a:r>
              <a:rPr lang="en-US" sz="1900" b="1" dirty="0">
                <a:solidFill>
                  <a:srgbClr val="002060"/>
                </a:solidFill>
                <a:cs typeface="Times New Roman" panose="02020603050405020304" pitchFamily="18" charset="0"/>
              </a:rPr>
              <a:t>6</a:t>
            </a:r>
            <a:r>
              <a:rPr lang="hu-HU" sz="1900" b="1" dirty="0">
                <a:solidFill>
                  <a:srgbClr val="002060"/>
                </a:solidFill>
                <a:cs typeface="Times New Roman" panose="02020603050405020304" pitchFamily="18" charset="0"/>
              </a:rPr>
              <a:t>.) Elmozdulni a prédikáció felé</a:t>
            </a:r>
            <a:r>
              <a:rPr lang="hu-HU" sz="19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endParaRPr lang="en-US" sz="19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lvl="1" algn="just"/>
            <a:r>
              <a:rPr lang="hu-HU" sz="1900" dirty="0">
                <a:solidFill>
                  <a:srgbClr val="002060"/>
                </a:solidFill>
                <a:cs typeface="Times New Roman" panose="02020603050405020304" pitchFamily="18" charset="0"/>
              </a:rPr>
              <a:t>Long: a jó exegézis jó irányba terel, és nem engedi a téves értelmezést. </a:t>
            </a:r>
            <a:r>
              <a:rPr lang="hu-HU" sz="19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Sokmindenben</a:t>
            </a:r>
            <a:r>
              <a:rPr lang="hu-HU" sz="1900" dirty="0">
                <a:solidFill>
                  <a:srgbClr val="002060"/>
                </a:solidFill>
                <a:cs typeface="Times New Roman" panose="02020603050405020304" pitchFamily="18" charset="0"/>
              </a:rPr>
              <a:t> segít, de nem tudja megmondani a legfontosabbat: hogy a textus mit mond a mi gyülekezetünknek, ezen a helyen, e specifikus alkalommal. </a:t>
            </a:r>
            <a:endParaRPr lang="en-US" sz="19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lvl="1" algn="just"/>
            <a:r>
              <a:rPr lang="hu-HU" sz="1900" dirty="0">
                <a:solidFill>
                  <a:srgbClr val="002060"/>
                </a:solidFill>
                <a:cs typeface="Times New Roman" panose="02020603050405020304" pitchFamily="18" charset="0"/>
              </a:rPr>
              <a:t>Az exegézis folyamata „bemutatja” nekünk a textust. Alapvető „életrajzi” információkat nyújt, és „elkotyogja” a textus néhány titkát. Ezután már a prédikátor dolga, hogy „a gyülekezet életét a textus jelenlétébe hozza, ott hosszasan és imádságosan elidőzzék, és felismerje a textus valóságát, amint ’velünk van.’”</a:t>
            </a:r>
            <a:endParaRPr lang="en-US" sz="19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lvl="1" algn="just"/>
            <a:r>
              <a:rPr lang="hu-HU" sz="1900" dirty="0">
                <a:solidFill>
                  <a:srgbClr val="002060"/>
                </a:solidFill>
                <a:cs typeface="Times New Roman" panose="02020603050405020304" pitchFamily="18" charset="0"/>
              </a:rPr>
              <a:t>Az exegézis végső lépéseként, a prédikátor átdobja az első kötelet a textus és a prédikáció közötti szakadékon azáltal, hogy leírja, hogy a textus milyen hatással van az emberekre. Csak akkor vagyunk készek a prédikáció elkészítésére, amikor be tudjuk fejezni az alábbi mondatot: „</a:t>
            </a:r>
            <a:r>
              <a:rPr lang="hu-HU" sz="1900" i="1" dirty="0">
                <a:solidFill>
                  <a:srgbClr val="002060"/>
                </a:solidFill>
                <a:cs typeface="Times New Roman" panose="02020603050405020304" pitchFamily="18" charset="0"/>
              </a:rPr>
              <a:t>Ez a textus azt akarja mondani azoknak, akik ezt a prédikációt hallani fogják, hogy…”</a:t>
            </a:r>
          </a:p>
          <a:p>
            <a:pPr lvl="1" algn="just"/>
            <a:endParaRPr lang="hu-H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68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D97C866-5B0F-FB40-9216-8E6C39843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91" y="804519"/>
            <a:ext cx="9991164" cy="1049235"/>
          </a:xfrm>
        </p:spPr>
        <p:txBody>
          <a:bodyPr>
            <a:normAutofit fontScale="90000"/>
          </a:bodyPr>
          <a:lstStyle/>
          <a:p>
            <a:br>
              <a:rPr lang="en-US" sz="2000" b="1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700" b="1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700" b="1" cap="none" dirty="0">
                <a:solidFill>
                  <a:srgbClr val="002060"/>
                </a:solidFill>
                <a:latin typeface="+mn-lt"/>
                <a:ea typeface="+mn-ea"/>
                <a:cs typeface="Times New Roman" panose="02020603050405020304" pitchFamily="18" charset="0"/>
              </a:rPr>
              <a:t>7. </a:t>
            </a:r>
            <a:r>
              <a:rPr lang="hu-HU" sz="2700" b="1" cap="none" dirty="0">
                <a:solidFill>
                  <a:srgbClr val="002060"/>
                </a:solidFill>
                <a:latin typeface="+mn-lt"/>
                <a:ea typeface="+mn-ea"/>
                <a:cs typeface="Times New Roman" panose="02020603050405020304" pitchFamily="18" charset="0"/>
              </a:rPr>
              <a:t>) A prédikáció fókusza (</a:t>
            </a:r>
            <a:r>
              <a:rPr lang="hu-HU" sz="2700" b="1" cap="none" dirty="0" err="1">
                <a:solidFill>
                  <a:srgbClr val="002060"/>
                </a:solidFill>
                <a:latin typeface="+mn-lt"/>
                <a:ea typeface="+mn-ea"/>
                <a:cs typeface="Times New Roman" panose="02020603050405020304" pitchFamily="18" charset="0"/>
              </a:rPr>
              <a:t>focus</a:t>
            </a:r>
            <a:r>
              <a:rPr lang="hu-HU" sz="2700" b="1" cap="none" dirty="0">
                <a:solidFill>
                  <a:srgbClr val="002060"/>
                </a:solidFill>
                <a:latin typeface="+mn-lt"/>
                <a:ea typeface="+mn-ea"/>
                <a:cs typeface="Times New Roman" panose="02020603050405020304" pitchFamily="18" charset="0"/>
              </a:rPr>
              <a:t>) és funkciója (</a:t>
            </a:r>
            <a:r>
              <a:rPr lang="hu-HU" sz="2700" b="1" cap="none" dirty="0" err="1">
                <a:solidFill>
                  <a:srgbClr val="002060"/>
                </a:solidFill>
                <a:latin typeface="+mn-lt"/>
                <a:ea typeface="+mn-ea"/>
                <a:cs typeface="Times New Roman" panose="02020603050405020304" pitchFamily="18" charset="0"/>
              </a:rPr>
              <a:t>function</a:t>
            </a:r>
            <a:r>
              <a:rPr lang="hu-HU" sz="2700" b="1" cap="none" dirty="0">
                <a:solidFill>
                  <a:srgbClr val="002060"/>
                </a:solidFill>
                <a:latin typeface="+mn-lt"/>
                <a:ea typeface="+mn-ea"/>
                <a:cs typeface="Times New Roman" panose="02020603050405020304" pitchFamily="18" charset="0"/>
              </a:rPr>
              <a:t>) </a:t>
            </a:r>
            <a:br>
              <a:rPr lang="hu-HU" sz="2000" dirty="0">
                <a:solidFill>
                  <a:srgbClr val="00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u-HU" sz="20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043DDFD-FA95-2740-9961-2BBCD728C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24" y="2015732"/>
            <a:ext cx="11625943" cy="4039835"/>
          </a:xfrm>
        </p:spPr>
        <p:txBody>
          <a:bodyPr>
            <a:normAutofit/>
          </a:bodyPr>
          <a:lstStyle/>
          <a:p>
            <a:pPr lvl="1" algn="just"/>
            <a:r>
              <a:rPr lang="hu-HU" dirty="0">
                <a:solidFill>
                  <a:srgbClr val="002060"/>
                </a:solidFill>
                <a:cs typeface="Times New Roman" panose="02020603050405020304" pitchFamily="18" charset="0"/>
              </a:rPr>
              <a:t>Itt a prédikátor 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a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tanúság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első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szakaszától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azaz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az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isteni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üzenet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megpillantástól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második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felé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indul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el,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mivelhogy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úgy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érzi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hogy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erről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tanúbizonyságot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kell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tennie</a:t>
            </a:r>
            <a:r>
              <a:rPr lang="hu-HU" dirty="0">
                <a:solidFill>
                  <a:srgbClr val="002060"/>
                </a:solidFill>
                <a:cs typeface="Times New Roman" panose="02020603050405020304" pitchFamily="18" charset="0"/>
              </a:rPr>
              <a:t> (lásd: a prédikátor mint tanú!)</a:t>
            </a:r>
          </a:p>
          <a:p>
            <a:pPr lvl="1" algn="just"/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Az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akit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a </a:t>
            </a:r>
            <a:r>
              <a:rPr lang="hu-HU" dirty="0">
                <a:solidFill>
                  <a:srgbClr val="002060"/>
                </a:solidFill>
                <a:cs typeface="Times New Roman" panose="02020603050405020304" pitchFamily="18" charset="0"/>
              </a:rPr>
              <a:t>gyülekezete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arra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hatalmazott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fel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hogy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textussal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foglalkozzon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és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megfejtette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textusnak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gyülekezethez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szóló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értelmét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, most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elkezdi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elmondani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annak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igazságát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amit</a:t>
            </a:r>
            <a:r>
              <a:rPr 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cs typeface="Times New Roman" panose="02020603050405020304" pitchFamily="18" charset="0"/>
              </a:rPr>
              <a:t>megtapasztalt</a:t>
            </a:r>
            <a:r>
              <a:rPr lang="hu-HU" dirty="0">
                <a:solidFill>
                  <a:srgbClr val="002060"/>
                </a:solidFill>
                <a:cs typeface="Times New Roman" panose="02020603050405020304" pitchFamily="18" charset="0"/>
              </a:rPr>
              <a:t> - „tanúnak lenni”-</a:t>
            </a:r>
            <a:r>
              <a:rPr lang="hu-HU" dirty="0" err="1">
                <a:solidFill>
                  <a:srgbClr val="002060"/>
                </a:solidFill>
                <a:cs typeface="Times New Roman" panose="02020603050405020304" pitchFamily="18" charset="0"/>
              </a:rPr>
              <a:t>től</a:t>
            </a:r>
            <a:r>
              <a:rPr lang="hu-HU" dirty="0">
                <a:solidFill>
                  <a:srgbClr val="002060"/>
                </a:solidFill>
                <a:cs typeface="Times New Roman" panose="02020603050405020304" pitchFamily="18" charset="0"/>
              </a:rPr>
              <a:t> a „tanúbizonyságot tenni”-</a:t>
            </a:r>
            <a:r>
              <a:rPr lang="hu-HU" dirty="0" err="1">
                <a:solidFill>
                  <a:srgbClr val="002060"/>
                </a:solidFill>
                <a:cs typeface="Times New Roman" panose="02020603050405020304" pitchFamily="18" charset="0"/>
              </a:rPr>
              <a:t>ig</a:t>
            </a:r>
            <a:r>
              <a:rPr lang="hu-HU" dirty="0">
                <a:solidFill>
                  <a:srgbClr val="002060"/>
                </a:solidFill>
                <a:cs typeface="Times New Roman" panose="02020603050405020304" pitchFamily="18" charset="0"/>
              </a:rPr>
              <a:t> való elmozdulás.</a:t>
            </a:r>
          </a:p>
          <a:p>
            <a:pPr lvl="1" algn="just"/>
            <a:r>
              <a:rPr lang="hu-HU" dirty="0">
                <a:solidFill>
                  <a:srgbClr val="002060"/>
                </a:solidFill>
                <a:cs typeface="Times New Roman" panose="02020603050405020304" pitchFamily="18" charset="0"/>
              </a:rPr>
              <a:t>A prédikátor itt átvált attól, „amit a textus mond” arra, „amit a prédikáció mondani fog.”</a:t>
            </a:r>
          </a:p>
          <a:p>
            <a:pPr lvl="1" algn="just"/>
            <a:r>
              <a:rPr lang="hu-HU" dirty="0">
                <a:solidFill>
                  <a:srgbClr val="002060"/>
                </a:solidFill>
                <a:cs typeface="Times New Roman" panose="02020603050405020304" pitchFamily="18" charset="0"/>
              </a:rPr>
              <a:t>Long a „fókusz” és a „funkció” kifejezések alatt tulajdonképpen a prédikáció célját és témáját nevezi meg. </a:t>
            </a:r>
          </a:p>
          <a:p>
            <a:pPr lvl="2" algn="just"/>
            <a:r>
              <a:rPr lang="hu-HU" sz="1800" b="1" dirty="0">
                <a:solidFill>
                  <a:srgbClr val="002060"/>
                </a:solidFill>
                <a:cs typeface="Times New Roman" panose="02020603050405020304" pitchFamily="18" charset="0"/>
              </a:rPr>
              <a:t>fókusz</a:t>
            </a:r>
            <a:r>
              <a:rPr lang="hu-HU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=</a:t>
            </a:r>
            <a:r>
              <a:rPr lang="hu-HU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hu-HU" sz="1800" b="1" dirty="0">
                <a:solidFill>
                  <a:srgbClr val="002060"/>
                </a:solidFill>
                <a:cs typeface="Times New Roman" panose="02020603050405020304" pitchFamily="18" charset="0"/>
              </a:rPr>
              <a:t>amit a prédikáció mondani akar</a:t>
            </a:r>
            <a:endParaRPr lang="en-US" sz="18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lvl="2" algn="just"/>
            <a:r>
              <a:rPr lang="hu-HU" sz="1800" b="1" dirty="0">
                <a:solidFill>
                  <a:srgbClr val="002060"/>
                </a:solidFill>
                <a:cs typeface="Times New Roman" panose="02020603050405020304" pitchFamily="18" charset="0"/>
              </a:rPr>
              <a:t>funkció</a:t>
            </a:r>
            <a:r>
              <a:rPr lang="hu-HU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= </a:t>
            </a:r>
            <a:r>
              <a:rPr lang="hu-HU" sz="1800" b="1" dirty="0">
                <a:solidFill>
                  <a:srgbClr val="002060"/>
                </a:solidFill>
                <a:cs typeface="Times New Roman" panose="02020603050405020304" pitchFamily="18" charset="0"/>
              </a:rPr>
              <a:t>amit a prédikáció tenni szeretne</a:t>
            </a:r>
            <a:r>
              <a:rPr lang="hu-HU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</a:p>
          <a:p>
            <a:pPr lvl="1" algn="just"/>
            <a:endParaRPr lang="en-US" dirty="0">
              <a:solidFill>
                <a:srgbClr val="00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303832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55D4C6C-F2FE-43D0-B059-59BA0F27E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EED47D8-9A37-45C3-9F79-D05EA19EA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506" y="2015732"/>
            <a:ext cx="11327363" cy="3890546"/>
          </a:xfrm>
        </p:spPr>
        <p:txBody>
          <a:bodyPr>
            <a:normAutofit/>
          </a:bodyPr>
          <a:lstStyle/>
          <a:p>
            <a:pPr algn="just"/>
            <a:r>
              <a:rPr lang="hu-HU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A </a:t>
            </a:r>
            <a:r>
              <a:rPr lang="hu-HU" sz="1800" b="1" dirty="0">
                <a:solidFill>
                  <a:srgbClr val="002060"/>
                </a:solidFill>
                <a:cs typeface="Times New Roman" panose="02020603050405020304" pitchFamily="18" charset="0"/>
              </a:rPr>
              <a:t>fókusz kijelentés</a:t>
            </a:r>
            <a:r>
              <a:rPr lang="hu-HU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 (</a:t>
            </a:r>
            <a:r>
              <a:rPr lang="hu-HU" sz="18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focus</a:t>
            </a:r>
            <a:r>
              <a:rPr lang="hu-HU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statement</a:t>
            </a:r>
            <a:r>
              <a:rPr lang="hu-HU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) </a:t>
            </a:r>
            <a:r>
              <a:rPr lang="en-US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=  </a:t>
            </a:r>
            <a:r>
              <a:rPr lang="hu-HU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tömör összefoglalása a prédikáció központi</a:t>
            </a:r>
            <a:r>
              <a:rPr lang="en-US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gondo</a:t>
            </a:r>
            <a:r>
              <a:rPr lang="hu-HU" sz="18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latának</a:t>
            </a:r>
            <a:r>
              <a:rPr lang="hu-HU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= </a:t>
            </a:r>
            <a:r>
              <a:rPr lang="ro-RO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t</a:t>
            </a:r>
            <a:r>
              <a:rPr lang="hu-HU" sz="18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éma</a:t>
            </a:r>
            <a:r>
              <a:rPr lang="hu-HU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hu-HU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hu-HU" sz="1800" b="1" dirty="0">
                <a:solidFill>
                  <a:srgbClr val="002060"/>
                </a:solidFill>
                <a:cs typeface="Times New Roman" panose="02020603050405020304" pitchFamily="18" charset="0"/>
              </a:rPr>
              <a:t>A funkció kijelentés </a:t>
            </a:r>
            <a:r>
              <a:rPr lang="hu-HU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(</a:t>
            </a:r>
            <a:r>
              <a:rPr lang="hu-HU" sz="18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function</a:t>
            </a:r>
            <a:r>
              <a:rPr lang="hu-HU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statement</a:t>
            </a:r>
            <a:r>
              <a:rPr lang="hu-HU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) </a:t>
            </a:r>
            <a:r>
              <a:rPr lang="en-US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= </a:t>
            </a:r>
            <a:r>
              <a:rPr lang="hu-HU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annak leírása, amit a prédikátor remél a prédikáció által megteremteni vagy megtörténni a hallgatók számára</a:t>
            </a:r>
            <a:r>
              <a:rPr lang="en-US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 = </a:t>
            </a:r>
            <a:r>
              <a:rPr lang="hu-HU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Cél, Hatás</a:t>
            </a:r>
          </a:p>
          <a:p>
            <a:pPr algn="just"/>
            <a:r>
              <a:rPr lang="hu-HU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Pl. </a:t>
            </a:r>
            <a:r>
              <a:rPr lang="hu-HU" sz="1800" b="1" dirty="0">
                <a:solidFill>
                  <a:srgbClr val="002060"/>
                </a:solidFill>
                <a:cs typeface="Times New Roman" panose="02020603050405020304" pitchFamily="18" charset="0"/>
              </a:rPr>
              <a:t>Róm 8,28–39  </a:t>
            </a:r>
          </a:p>
          <a:p>
            <a:pPr lvl="1" algn="just"/>
            <a:r>
              <a:rPr lang="hu-HU" b="1" dirty="0">
                <a:solidFill>
                  <a:srgbClr val="002060"/>
                </a:solidFill>
                <a:cs typeface="Times New Roman" panose="02020603050405020304" pitchFamily="18" charset="0"/>
              </a:rPr>
              <a:t>Fókusz (Központi Téma): </a:t>
            </a:r>
            <a:r>
              <a:rPr lang="hu-HU" dirty="0">
                <a:solidFill>
                  <a:srgbClr val="002060"/>
                </a:solidFill>
                <a:cs typeface="Times New Roman" panose="02020603050405020304" pitchFamily="18" charset="0"/>
              </a:rPr>
              <a:t>„</a:t>
            </a:r>
            <a:r>
              <a:rPr lang="hu-HU" i="1" dirty="0">
                <a:solidFill>
                  <a:srgbClr val="002060"/>
                </a:solidFill>
                <a:cs typeface="Times New Roman" panose="02020603050405020304" pitchFamily="18" charset="0"/>
              </a:rPr>
              <a:t>Mivel már megtapasztalhattuk, bízhatunk abban, hogy Isten szeret minket még akkor is, amikor a tapasztalataink mást mondanak</a:t>
            </a:r>
            <a:r>
              <a:rPr lang="hu-HU" dirty="0">
                <a:solidFill>
                  <a:srgbClr val="002060"/>
                </a:solidFill>
                <a:cs typeface="Times New Roman" panose="02020603050405020304" pitchFamily="18" charset="0"/>
              </a:rPr>
              <a:t>.”</a:t>
            </a:r>
          </a:p>
          <a:p>
            <a:pPr lvl="1" algn="just"/>
            <a:r>
              <a:rPr lang="hu-HU" b="1" dirty="0">
                <a:solidFill>
                  <a:srgbClr val="002060"/>
                </a:solidFill>
                <a:cs typeface="Times New Roman" panose="02020603050405020304" pitchFamily="18" charset="0"/>
              </a:rPr>
              <a:t>Funkció (Cél, Hatás): </a:t>
            </a:r>
            <a:r>
              <a:rPr lang="hu-HU" dirty="0">
                <a:solidFill>
                  <a:srgbClr val="002060"/>
                </a:solidFill>
                <a:cs typeface="Times New Roman" panose="02020603050405020304" pitchFamily="18" charset="0"/>
              </a:rPr>
              <a:t>„</a:t>
            </a:r>
            <a:r>
              <a:rPr lang="hu-HU" i="1" dirty="0">
                <a:solidFill>
                  <a:srgbClr val="002060"/>
                </a:solidFill>
                <a:cs typeface="Times New Roman" panose="02020603050405020304" pitchFamily="18" charset="0"/>
              </a:rPr>
              <a:t>A nehézségeket megtapasztaló hallgatókat megerősíteni és új reménnyel tölteni el, küzdelmeik közepette.”</a:t>
            </a:r>
          </a:p>
          <a:p>
            <a:pPr marL="457200" lvl="1" indent="0" algn="just">
              <a:buNone/>
            </a:pPr>
            <a:r>
              <a:rPr lang="hu-HU" dirty="0">
                <a:solidFill>
                  <a:srgbClr val="002060"/>
                </a:solidFill>
                <a:cs typeface="Times New Roman" panose="02020603050405020304" pitchFamily="18" charset="0"/>
              </a:rPr>
              <a:t>Annak, amit egy prédikáció mond, kapcsolatban kell lennie azzal, amit a prédikáció tesz. A fókusz (téma) és a funkció (cél, hatás) ezt a kapcsolatot kell hogy tükrözze. Egyiknek a másikból kell fakadnia!</a:t>
            </a:r>
          </a:p>
          <a:p>
            <a:pPr lvl="1" algn="just"/>
            <a:endParaRPr lang="hu-HU" i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26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64C2814-E92E-4C2D-AE57-7FA0E93B9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6608" y="757866"/>
            <a:ext cx="9603275" cy="1049235"/>
          </a:xfrm>
        </p:spPr>
        <p:txBody>
          <a:bodyPr>
            <a:normAutofit/>
          </a:bodyPr>
          <a:lstStyle/>
          <a:p>
            <a:br>
              <a:rPr lang="hu-HU" sz="2000" dirty="0">
                <a:solidFill>
                  <a:srgbClr val="002060"/>
                </a:solidFill>
              </a:rPr>
            </a:br>
            <a:br>
              <a:rPr lang="hu-HU" sz="2000" dirty="0">
                <a:solidFill>
                  <a:srgbClr val="002060"/>
                </a:solidFill>
              </a:rPr>
            </a:br>
            <a:r>
              <a:rPr lang="hu-HU" sz="2000" b="1" dirty="0">
                <a:solidFill>
                  <a:srgbClr val="002060"/>
                </a:solidFill>
              </a:rPr>
              <a:t>8.) A prédikáció formába öntése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C26C194-48F8-44A5-BCA3-FD9149132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5" y="2015732"/>
            <a:ext cx="11905862" cy="418912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hu-HU" dirty="0">
                <a:solidFill>
                  <a:srgbClr val="002060"/>
                </a:solidFill>
              </a:rPr>
              <a:t>Long: a prédikáció </a:t>
            </a:r>
            <a:r>
              <a:rPr lang="hu-HU" dirty="0" err="1">
                <a:solidFill>
                  <a:srgbClr val="002060"/>
                </a:solidFill>
              </a:rPr>
              <a:t>formáj</a:t>
            </a:r>
            <a:r>
              <a:rPr lang="en-US" dirty="0">
                <a:solidFill>
                  <a:srgbClr val="002060"/>
                </a:solidFill>
              </a:rPr>
              <a:t>a </a:t>
            </a:r>
            <a:r>
              <a:rPr lang="hu-HU" dirty="0">
                <a:solidFill>
                  <a:srgbClr val="002060"/>
                </a:solidFill>
              </a:rPr>
              <a:t>oly fontos a prédikáció számára, mint egy folyó partvonala a víz sodrása szempontjából</a:t>
            </a:r>
            <a:r>
              <a:rPr lang="en-US" dirty="0">
                <a:solidFill>
                  <a:srgbClr val="002060"/>
                </a:solidFill>
              </a:rPr>
              <a:t>„</a:t>
            </a:r>
            <a:r>
              <a:rPr lang="en-US" i="1" dirty="0" err="1">
                <a:solidFill>
                  <a:srgbClr val="002060"/>
                </a:solidFill>
              </a:rPr>
              <a:t>Úgy</a:t>
            </a:r>
            <a:r>
              <a:rPr lang="en-US" i="1" dirty="0">
                <a:solidFill>
                  <a:srgbClr val="002060"/>
                </a:solidFill>
              </a:rPr>
              <a:t>, mint </a:t>
            </a:r>
            <a:r>
              <a:rPr lang="en-US" i="1" dirty="0" err="1">
                <a:solidFill>
                  <a:srgbClr val="002060"/>
                </a:solidFill>
              </a:rPr>
              <a:t>az</a:t>
            </a:r>
            <a:r>
              <a:rPr lang="en-US" i="1" dirty="0">
                <a:solidFill>
                  <a:srgbClr val="002060"/>
                </a:solidFill>
              </a:rPr>
              <a:t> automata </a:t>
            </a:r>
            <a:r>
              <a:rPr lang="en-US" i="1" dirty="0" err="1">
                <a:solidFill>
                  <a:srgbClr val="002060"/>
                </a:solidFill>
              </a:rPr>
              <a:t>váltó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csendes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sebességvált</a:t>
            </a:r>
            <a:r>
              <a:rPr lang="hu-HU" i="1" dirty="0">
                <a:solidFill>
                  <a:srgbClr val="002060"/>
                </a:solidFill>
              </a:rPr>
              <a:t>ója</a:t>
            </a:r>
            <a:r>
              <a:rPr lang="en-US" i="1" dirty="0">
                <a:solidFill>
                  <a:srgbClr val="002060"/>
                </a:solidFill>
              </a:rPr>
              <a:t>, a </a:t>
            </a:r>
            <a:r>
              <a:rPr lang="en-US" i="1" dirty="0" err="1">
                <a:solidFill>
                  <a:srgbClr val="002060"/>
                </a:solidFill>
              </a:rPr>
              <a:t>prédikáció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formája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termékeny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mozgássá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fordítja</a:t>
            </a:r>
            <a:r>
              <a:rPr lang="en-US" i="1" dirty="0">
                <a:solidFill>
                  <a:srgbClr val="002060"/>
                </a:solidFill>
              </a:rPr>
              <a:t> le a </a:t>
            </a:r>
            <a:r>
              <a:rPr lang="en-US" i="1" dirty="0" err="1">
                <a:solidFill>
                  <a:srgbClr val="002060"/>
                </a:solidFill>
              </a:rPr>
              <a:t>prédikáció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potenciális</a:t>
            </a:r>
            <a:r>
              <a:rPr lang="en-US" i="1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energiáját</a:t>
            </a:r>
            <a:r>
              <a:rPr lang="en-US" dirty="0">
                <a:solidFill>
                  <a:srgbClr val="002060"/>
                </a:solidFill>
              </a:rPr>
              <a:t>.” </a:t>
            </a:r>
            <a:endParaRPr lang="hu-HU" dirty="0">
              <a:solidFill>
                <a:srgbClr val="002060"/>
              </a:solidFill>
            </a:endParaRPr>
          </a:p>
          <a:p>
            <a:pPr algn="just"/>
            <a:r>
              <a:rPr lang="hu-HU" dirty="0">
                <a:solidFill>
                  <a:srgbClr val="002060"/>
                </a:solidFill>
              </a:rPr>
              <a:t>Long: A művészi alkotásokban a forma és a tartalom nem elválasztható, gondoljunk csak Michelangelo Dávid-</a:t>
            </a:r>
            <a:r>
              <a:rPr lang="hu-HU" dirty="0" err="1">
                <a:solidFill>
                  <a:srgbClr val="002060"/>
                </a:solidFill>
              </a:rPr>
              <a:t>jára</a:t>
            </a:r>
            <a:r>
              <a:rPr lang="hu-HU" dirty="0">
                <a:solidFill>
                  <a:srgbClr val="002060"/>
                </a:solidFill>
              </a:rPr>
              <a:t>! Ha a forma tiszta és világos, a prédikáció is érthetővé lesz.  </a:t>
            </a:r>
          </a:p>
          <a:p>
            <a:pPr algn="just"/>
            <a:r>
              <a:rPr lang="hu-HU" dirty="0">
                <a:solidFill>
                  <a:srgbClr val="002060"/>
                </a:solidFill>
              </a:rPr>
              <a:t>„</a:t>
            </a:r>
            <a:r>
              <a:rPr lang="hu-HU" i="1" dirty="0">
                <a:solidFill>
                  <a:srgbClr val="002060"/>
                </a:solidFill>
              </a:rPr>
              <a:t>Ahelyett, hogy a prédikáció formájáról és tartalmáról úgy gondolkoznánk, mint különálló valóságról, sokkal helyesebb, ha a tartalom formájáról beszélnénk. A prédikáció formája alakot és energiát ad a prédikációnak, és így önmagában életfontosságú erővé lesz abban, ahogy a prédikáció értelmessé válik.”</a:t>
            </a:r>
          </a:p>
          <a:p>
            <a:pPr algn="just"/>
            <a:r>
              <a:rPr lang="hu-HU" i="1" dirty="0">
                <a:solidFill>
                  <a:srgbClr val="002060"/>
                </a:solidFill>
              </a:rPr>
              <a:t>Long: A prédikáció készítése közben azt kell kérdeznünk, hogy mi az a forma, ami segít abban, hogy a hallgatók a legjobban hallják meg a prédikáció anyagát? – Amikor prédikációstruktúrát készítünk, akkor valójában kommunikálunk is, nem pusztán az információt próbáljuk formába önteni. A forma ugyanis a prédikátor részéről annak eldöntése, hogy mit szeretne, hogy a prédikáció a hallgatóban kiváltson.</a:t>
            </a:r>
          </a:p>
        </p:txBody>
      </p:sp>
    </p:spTree>
    <p:extLst>
      <p:ext uri="{BB962C8B-B14F-4D97-AF65-F5344CB8AC3E}">
        <p14:creationId xmlns:p14="http://schemas.microsoft.com/office/powerpoint/2010/main" val="118690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933481E-3028-40EC-B2D1-1A7452D88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88AD3BE-D3CC-438D-B284-85EB56B5E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217" y="2015732"/>
            <a:ext cx="11653934" cy="4142472"/>
          </a:xfrm>
        </p:spPr>
        <p:txBody>
          <a:bodyPr>
            <a:noAutofit/>
          </a:bodyPr>
          <a:lstStyle/>
          <a:p>
            <a:pPr algn="just"/>
            <a:r>
              <a:rPr lang="hu-HU" sz="1800" dirty="0">
                <a:solidFill>
                  <a:srgbClr val="002060"/>
                </a:solidFill>
              </a:rPr>
              <a:t>A prédikáció „kommunikációs rendszer.” Mindig az a kérdés, hogy a mondanivaló milyen kommunikációs formát kíván? A Biblia jó példákat szolgáltat, ezekből érdemes tanulni! „</a:t>
            </a:r>
            <a:r>
              <a:rPr lang="hu-HU" sz="1800" i="1" dirty="0">
                <a:solidFill>
                  <a:srgbClr val="002060"/>
                </a:solidFill>
              </a:rPr>
              <a:t>Az evangélium változatos formában érkezik hozzánk, és az a prédikátor, aki hűségesen tesz tanúbizonyságot róla, engedni fogja, hogy az evangélium gazdagsága változatos prédikációs formákat hozzon elő</a:t>
            </a:r>
            <a:r>
              <a:rPr lang="hu-HU" sz="1800" dirty="0">
                <a:solidFill>
                  <a:srgbClr val="002060"/>
                </a:solidFill>
              </a:rPr>
              <a:t>.” – pl. példázat, tanítás, logikai érvelés, elbeszélés, imádság, levél, zsoltár, kijelentés, felszólítás stb.</a:t>
            </a:r>
          </a:p>
          <a:p>
            <a:pPr algn="just"/>
            <a:r>
              <a:rPr lang="hu-HU" sz="1800" dirty="0">
                <a:solidFill>
                  <a:srgbClr val="002060"/>
                </a:solidFill>
              </a:rPr>
              <a:t>A lényeg az, hogy a prédikáció struktúrája összhangban legyen annak mondanivalójával. A változatos formák használata változatos tartalmat is jelent. </a:t>
            </a:r>
          </a:p>
          <a:p>
            <a:pPr algn="just"/>
            <a:r>
              <a:rPr lang="hu-HU" sz="1800" dirty="0">
                <a:solidFill>
                  <a:srgbClr val="002060"/>
                </a:solidFill>
              </a:rPr>
              <a:t>Érdemes odafigyelni a világi retorikára, ahol figyelnek az emberi odahallgatás belső folyamatára. Ennek bizonyos pszichológiája van, és ennek alapján könnyen fölfedezhető, hogy a prédikációs formák önmagukban soha nem ártatlanok vagy semlegesek. A prédikáció formája ugyanis minden esetben arra hívja a hallgatókat, hogy a prédikáció tartalmát egy sajátos séma alapján hallgassák, és így befolyásolja azt is, hogy ennek folyamán mi történjen a hallgatóban és a hallgatóval.</a:t>
            </a:r>
          </a:p>
        </p:txBody>
      </p:sp>
    </p:spTree>
    <p:extLst>
      <p:ext uri="{BB962C8B-B14F-4D97-AF65-F5344CB8AC3E}">
        <p14:creationId xmlns:p14="http://schemas.microsoft.com/office/powerpoint/2010/main" val="55580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20D58C6-7023-0B4C-BCDB-FBF997084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000" b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2000" b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Thomas grier long</a:t>
            </a:r>
            <a:r>
              <a:rPr lang="en-US" sz="200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(1946- )</a:t>
            </a:r>
            <a:endParaRPr lang="hu-HU" sz="200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Kép 4">
            <a:extLst>
              <a:ext uri="{FF2B5EF4-FFF2-40B4-BE49-F238E27FC236}">
                <a16:creationId xmlns:a16="http://schemas.microsoft.com/office/drawing/2014/main" id="{8ABED472-7BC1-E649-81BC-2C63FC51CF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59923" y="2016125"/>
            <a:ext cx="2973094" cy="3913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2928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151EDCB-4074-462C-981E-4C8866AED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hu-HU" sz="1700" b="1" cap="none" dirty="0">
                <a:solidFill>
                  <a:srgbClr val="002060"/>
                </a:solidFill>
                <a:latin typeface="+mn-lt"/>
                <a:ea typeface="+mn-ea"/>
                <a:cs typeface="Times New Roman" panose="02020603050405020304" pitchFamily="18" charset="0"/>
              </a:rPr>
            </a:br>
            <a:br>
              <a:rPr lang="hu-HU" sz="1700" b="1" cap="none" dirty="0">
                <a:solidFill>
                  <a:srgbClr val="002060"/>
                </a:solidFill>
                <a:latin typeface="+mn-lt"/>
                <a:ea typeface="+mn-ea"/>
                <a:cs typeface="Times New Roman" panose="02020603050405020304" pitchFamily="18" charset="0"/>
              </a:rPr>
            </a:br>
            <a:r>
              <a:rPr lang="hu-HU" sz="2400" b="1" cap="none" dirty="0">
                <a:solidFill>
                  <a:srgbClr val="002060"/>
                </a:solidFill>
                <a:latin typeface="+mn-lt"/>
                <a:ea typeface="+mn-ea"/>
                <a:cs typeface="Times New Roman" panose="02020603050405020304" pitchFamily="18" charset="0"/>
              </a:rPr>
              <a:t>Megkérdőjelezve a hagyományt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9392B97-FCF8-46D1-9F16-DF7829EFF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895" y="2015732"/>
            <a:ext cx="11747240" cy="3955860"/>
          </a:xfrm>
        </p:spPr>
        <p:txBody>
          <a:bodyPr>
            <a:normAutofit/>
          </a:bodyPr>
          <a:lstStyle/>
          <a:p>
            <a:pPr algn="just"/>
            <a:r>
              <a:rPr lang="hu-HU" sz="1800" dirty="0">
                <a:solidFill>
                  <a:srgbClr val="002060"/>
                </a:solidFill>
              </a:rPr>
              <a:t>Long: Minden prédikációnak logikus felépítésűnek kell lenni, de többféle logikai struktúra létezik: narratív, induktív, metaforikus, stb. A vázlat leredukálja a választási lehetőségeinket egyetlenegyre, a vázlatok igen statikus prédikációkat eredményeznek!</a:t>
            </a:r>
          </a:p>
          <a:p>
            <a:pPr algn="just"/>
            <a:r>
              <a:rPr lang="hu-HU" sz="1800" dirty="0">
                <a:solidFill>
                  <a:srgbClr val="002060"/>
                </a:solidFill>
              </a:rPr>
              <a:t>Richard </a:t>
            </a:r>
            <a:r>
              <a:rPr lang="hu-HU" sz="1800" dirty="0" err="1">
                <a:solidFill>
                  <a:srgbClr val="002060"/>
                </a:solidFill>
              </a:rPr>
              <a:t>Lischer</a:t>
            </a:r>
            <a:r>
              <a:rPr lang="hu-HU" sz="1800" dirty="0">
                <a:solidFill>
                  <a:srgbClr val="002060"/>
                </a:solidFill>
              </a:rPr>
              <a:t> írja: „</a:t>
            </a:r>
            <a:r>
              <a:rPr lang="hu-HU" sz="1800" i="1" dirty="0">
                <a:solidFill>
                  <a:srgbClr val="002060"/>
                </a:solidFill>
              </a:rPr>
              <a:t>A prédikálás történetében az egyház formáról formára váltott. Egyetlen forma sem bizonyult normatívnak, csak a retorikai szituáció maradt</a:t>
            </a:r>
            <a:r>
              <a:rPr lang="hu-HU" sz="1800" dirty="0">
                <a:solidFill>
                  <a:srgbClr val="002060"/>
                </a:solidFill>
              </a:rPr>
              <a:t>.” </a:t>
            </a:r>
          </a:p>
          <a:p>
            <a:pPr algn="just"/>
            <a:r>
              <a:rPr lang="hu-HU" sz="1800" dirty="0">
                <a:solidFill>
                  <a:srgbClr val="002060"/>
                </a:solidFill>
              </a:rPr>
              <a:t>Legtöbbször egy jó prédikációs forma gondos előkészület eredménye. „</a:t>
            </a:r>
            <a:r>
              <a:rPr lang="hu-HU" sz="1800" i="1" dirty="0">
                <a:solidFill>
                  <a:srgbClr val="002060"/>
                </a:solidFill>
              </a:rPr>
              <a:t>A jó prédikációs forma művészi teljesítmény, és nincs egyetemesen elfogadott és megbízható folyamat a megfelelő forma kialakítására</a:t>
            </a:r>
            <a:r>
              <a:rPr lang="hu-HU" sz="1800" dirty="0">
                <a:solidFill>
                  <a:srgbClr val="002060"/>
                </a:solidFill>
              </a:rPr>
              <a:t>.”</a:t>
            </a:r>
          </a:p>
          <a:p>
            <a:pPr algn="just"/>
            <a:r>
              <a:rPr lang="hu-HU" sz="1800" dirty="0">
                <a:solidFill>
                  <a:srgbClr val="002060"/>
                </a:solidFill>
              </a:rPr>
              <a:t>Példák: induktív forma (Craddock), mozzanat (Buttrick), Lowry-hurok (Lowry)</a:t>
            </a:r>
          </a:p>
          <a:p>
            <a:pPr algn="just"/>
            <a:r>
              <a:rPr lang="hu-HU" sz="1800" dirty="0">
                <a:solidFill>
                  <a:srgbClr val="002060"/>
                </a:solidFill>
              </a:rPr>
              <a:t>„</a:t>
            </a:r>
            <a:r>
              <a:rPr lang="hu-HU" sz="1800" i="1" dirty="0">
                <a:solidFill>
                  <a:srgbClr val="002060"/>
                </a:solidFill>
              </a:rPr>
              <a:t>Az evangélium változatos formában érkezik hozzánk, és az a prédikátor, aki hűségesen tesz tanúbizonyságot róla engedni fogja, hogy az evangélium gazdagsága változatos prédikációs formákat hozzon elő</a:t>
            </a:r>
            <a:r>
              <a:rPr lang="hu-HU" sz="1800" dirty="0">
                <a:solidFill>
                  <a:srgbClr val="002060"/>
                </a:solidFill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67381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11F234A-3F61-49C1-B355-E89EE52DD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6886" y="716596"/>
            <a:ext cx="9603275" cy="1049235"/>
          </a:xfrm>
        </p:spPr>
        <p:txBody>
          <a:bodyPr>
            <a:normAutofit/>
          </a:bodyPr>
          <a:lstStyle/>
          <a:p>
            <a:br>
              <a:rPr lang="hu-HU" sz="2400" dirty="0"/>
            </a:br>
            <a:r>
              <a:rPr lang="hu-HU" sz="2400" b="1" cap="none" dirty="0">
                <a:solidFill>
                  <a:srgbClr val="002060"/>
                </a:solidFill>
                <a:latin typeface="+mn-lt"/>
                <a:ea typeface="+mn-ea"/>
                <a:cs typeface="Times New Roman" panose="02020603050405020304" pitchFamily="18" charset="0"/>
              </a:rPr>
              <a:t>Befejezés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A29AAC6-E3B4-477D-AB62-B9A41716B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3" y="2015732"/>
            <a:ext cx="11831216" cy="3797239"/>
          </a:xfrm>
        </p:spPr>
        <p:txBody>
          <a:bodyPr>
            <a:normAutofit/>
          </a:bodyPr>
          <a:lstStyle/>
          <a:p>
            <a:pPr algn="just"/>
            <a:r>
              <a:rPr lang="hu-HU" sz="1800" dirty="0">
                <a:solidFill>
                  <a:srgbClr val="002060"/>
                </a:solidFill>
              </a:rPr>
              <a:t>A lelkészeknek figyelni kell arra, hogy a hallgatók intuitíven is tudják, hogy a prédikáció mikor fejeződik be, ugyanúgy, ahogy ezt például vicceknél is tudjuk. </a:t>
            </a:r>
          </a:p>
          <a:p>
            <a:pPr algn="just"/>
            <a:r>
              <a:rPr lang="hu-HU" sz="1800" dirty="0">
                <a:solidFill>
                  <a:srgbClr val="002060"/>
                </a:solidFill>
              </a:rPr>
              <a:t>A befejezés mikéntjének eldöntésében a legjobb barátunk ebben egy tömör, tiszta, koherens és gazdaságos prédikációs forma. Egy éles fókusszal és funkcióval rendelkező prédikáció célja az lesz, hogy egy dolgot jól mondjon és tegyen, és a forma ennek a célnak az elérésben segítő eszköz lesz.</a:t>
            </a:r>
          </a:p>
          <a:p>
            <a:pPr algn="just"/>
            <a:r>
              <a:rPr lang="hu-HU" sz="1800" dirty="0">
                <a:solidFill>
                  <a:srgbClr val="002060"/>
                </a:solidFill>
              </a:rPr>
              <a:t>A kulcskérdés az, hogy </a:t>
            </a:r>
            <a:r>
              <a:rPr lang="hu-HU" sz="1800" b="1" dirty="0">
                <a:solidFill>
                  <a:srgbClr val="002060"/>
                </a:solidFill>
              </a:rPr>
              <a:t>mit akar tenni </a:t>
            </a:r>
            <a:r>
              <a:rPr lang="hu-HU" sz="1800" dirty="0">
                <a:solidFill>
                  <a:srgbClr val="002060"/>
                </a:solidFill>
              </a:rPr>
              <a:t>a prédikáció, azaz </a:t>
            </a:r>
            <a:r>
              <a:rPr lang="hu-HU" sz="1800" b="1" dirty="0">
                <a:solidFill>
                  <a:srgbClr val="002060"/>
                </a:solidFill>
              </a:rPr>
              <a:t>mi a funkciója? </a:t>
            </a:r>
            <a:r>
              <a:rPr lang="hu-HU" sz="1800" dirty="0">
                <a:solidFill>
                  <a:srgbClr val="002060"/>
                </a:solidFill>
              </a:rPr>
              <a:t>Általánosságban véve, a prédikációk tanítani akarnak, érzéseket generálni, cselekvésre késztetni stb. – ezt kell megjeleníteni!</a:t>
            </a:r>
          </a:p>
          <a:p>
            <a:pPr algn="just"/>
            <a:r>
              <a:rPr lang="hu-HU" sz="1800" dirty="0">
                <a:solidFill>
                  <a:srgbClr val="002060"/>
                </a:solidFill>
              </a:rPr>
              <a:t>„</a:t>
            </a:r>
            <a:r>
              <a:rPr lang="hu-HU" sz="1800" i="1" dirty="0">
                <a:solidFill>
                  <a:srgbClr val="002060"/>
                </a:solidFill>
              </a:rPr>
              <a:t>A jó prédikációk természetesen nem érnek véget a prédikátor </a:t>
            </a:r>
            <a:r>
              <a:rPr lang="hu-HU" sz="1800" i="1" dirty="0" err="1">
                <a:solidFill>
                  <a:srgbClr val="002060"/>
                </a:solidFill>
              </a:rPr>
              <a:t>zárószavaival</a:t>
            </a:r>
            <a:r>
              <a:rPr lang="hu-HU" sz="1800" i="1" dirty="0">
                <a:solidFill>
                  <a:srgbClr val="002060"/>
                </a:solidFill>
              </a:rPr>
              <a:t>. Dolgozni fognak a hallgatók (és a prédikátor) elméjében, és a hitközösség életében</a:t>
            </a:r>
            <a:r>
              <a:rPr lang="hu-HU" sz="1800" dirty="0">
                <a:solidFill>
                  <a:srgbClr val="002060"/>
                </a:solidFill>
              </a:rPr>
              <a:t>.” 	</a:t>
            </a:r>
          </a:p>
        </p:txBody>
      </p:sp>
    </p:spTree>
    <p:extLst>
      <p:ext uri="{BB962C8B-B14F-4D97-AF65-F5344CB8AC3E}">
        <p14:creationId xmlns:p14="http://schemas.microsoft.com/office/powerpoint/2010/main" val="95092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D6C4786-C2D8-AD48-BFDD-312A46715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/>
            </a:br>
            <a:r>
              <a:rPr lang="en-US" sz="2400">
                <a:solidFill>
                  <a:srgbClr val="002060"/>
                </a:solidFill>
              </a:rPr>
              <a:t>VII. Zárszó</a:t>
            </a:r>
            <a:endParaRPr lang="hu-HU" sz="2400">
              <a:solidFill>
                <a:srgbClr val="002060"/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63D6753-B4F9-5A40-9174-539B56021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64" y="2025502"/>
            <a:ext cx="11326574" cy="3450613"/>
          </a:xfrm>
        </p:spPr>
        <p:txBody>
          <a:bodyPr>
            <a:normAutofit/>
          </a:bodyPr>
          <a:lstStyle/>
          <a:p>
            <a:pPr algn="just"/>
            <a:r>
              <a:rPr lang="hu-HU" dirty="0">
                <a:solidFill>
                  <a:srgbClr val="002060"/>
                </a:solidFill>
              </a:rPr>
              <a:t>„A prédikálásnak soknyelvű aktivitásnak kell lenn</a:t>
            </a:r>
            <a:r>
              <a:rPr lang="en-US" dirty="0">
                <a:solidFill>
                  <a:srgbClr val="002060"/>
                </a:solidFill>
              </a:rPr>
              <a:t> –</a:t>
            </a:r>
            <a:r>
              <a:rPr lang="hu-HU" dirty="0">
                <a:solidFill>
                  <a:srgbClr val="002060"/>
                </a:solidFill>
              </a:rPr>
              <a:t> a teológiai terminusok, biblikus utalások és a kultúra darabjainak összetételének</a:t>
            </a:r>
            <a:r>
              <a:rPr lang="en-US" dirty="0">
                <a:solidFill>
                  <a:srgbClr val="002060"/>
                </a:solidFill>
              </a:rPr>
              <a:t>. A </a:t>
            </a:r>
            <a:r>
              <a:rPr lang="hu-HU" dirty="0">
                <a:solidFill>
                  <a:srgbClr val="002060"/>
                </a:solidFill>
              </a:rPr>
              <a:t>filmjelenetek és regényrészletek, tv-s és reklámipari párbeszédek bevágásai, a blog-világ darabjai és a tudomány, történelem, politika és pszichológia területéről vett részek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megférnek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egymás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mellett</a:t>
            </a:r>
            <a:r>
              <a:rPr lang="hu-HU" dirty="0">
                <a:solidFill>
                  <a:srgbClr val="002060"/>
                </a:solidFill>
              </a:rPr>
              <a:t>.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hu-HU" dirty="0">
                <a:solidFill>
                  <a:srgbClr val="002060"/>
                </a:solidFill>
              </a:rPr>
              <a:t>Ezzel nemcsak a prédikációt akarjuk „érdekessé” vagy „relevánssá” tenni, hanem megmutatni akarjuk, hogy mit jelent a keresztény hitnek a világnézetek hullámzásában létezni</a:t>
            </a:r>
            <a:r>
              <a:rPr lang="en-US" dirty="0">
                <a:solidFill>
                  <a:srgbClr val="002060"/>
                </a:solidFill>
              </a:rPr>
              <a:t>.”</a:t>
            </a:r>
          </a:p>
          <a:p>
            <a:pPr algn="just"/>
            <a:r>
              <a:rPr lang="en-US" dirty="0">
                <a:solidFill>
                  <a:srgbClr val="002060"/>
                </a:solidFill>
              </a:rPr>
              <a:t>“</a:t>
            </a:r>
            <a:r>
              <a:rPr lang="hu-HU" dirty="0">
                <a:solidFill>
                  <a:srgbClr val="002060"/>
                </a:solidFill>
              </a:rPr>
              <a:t>Isten kezének munkáját a világban meglátni, és ezt a prédikációban megnevezni</a:t>
            </a:r>
            <a:r>
              <a:rPr lang="en-US" dirty="0">
                <a:solidFill>
                  <a:srgbClr val="002060"/>
                </a:solidFill>
              </a:rPr>
              <a:t> – </a:t>
            </a:r>
            <a:r>
              <a:rPr lang="hu-HU" dirty="0">
                <a:solidFill>
                  <a:srgbClr val="002060"/>
                </a:solidFill>
              </a:rPr>
              <a:t>ajándék, és nem eredmény. Imádság és 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Szentírás</a:t>
            </a:r>
            <a:r>
              <a:rPr lang="hu-HU" dirty="0">
                <a:solidFill>
                  <a:srgbClr val="002060"/>
                </a:solidFill>
              </a:rPr>
              <a:t> várakozó tanulmányozása közben történhet meg…”</a:t>
            </a:r>
          </a:p>
          <a:p>
            <a:pPr algn="just"/>
            <a:endParaRPr lang="en-US" dirty="0">
              <a:solidFill>
                <a:srgbClr val="002060"/>
              </a:solidFill>
            </a:endParaRPr>
          </a:p>
          <a:p>
            <a:pPr algn="just"/>
            <a:endParaRPr lang="hu-HU" dirty="0">
              <a:solidFill>
                <a:srgbClr val="002060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0033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6FE1469-A7C7-7B41-AA3F-7126281EB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>
                <a:solidFill>
                  <a:srgbClr val="002060"/>
                </a:solidFill>
              </a:rPr>
              <a:t>The master preacher</a:t>
            </a:r>
            <a:endParaRPr lang="hu-HU" sz="2400">
              <a:solidFill>
                <a:srgbClr val="002060"/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4125A6A-71C9-1740-98F6-D4467424C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r>
              <a:rPr lang="hu-HU" dirty="0">
                <a:hlinkClick r:id="rId2"/>
              </a:rPr>
              <a:t>https://www.youtube.com/watch?v=wIVEU9oLJbg</a:t>
            </a:r>
            <a:endParaRPr lang="hu-HU" dirty="0"/>
          </a:p>
          <a:p>
            <a:pPr algn="ctr"/>
            <a:endParaRPr lang="hu-HU" dirty="0"/>
          </a:p>
          <a:p>
            <a:pPr algn="ctr"/>
            <a:r>
              <a:rPr lang="hu-HU" dirty="0">
                <a:hlinkClick r:id="rId3"/>
              </a:rPr>
              <a:t>https://vimeo.com/123194865</a:t>
            </a:r>
            <a:endParaRPr lang="hu-HU" dirty="0"/>
          </a:p>
          <a:p>
            <a:pPr marL="0" indent="0" algn="ctr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60941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141DC-D844-C74A-9B49-56E5A7FDC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Thomas g. long</a:t>
            </a:r>
            <a:endParaRPr lang="hu-HU" b="1">
              <a:solidFill>
                <a:srgbClr val="002060"/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BE53BC2-5FF8-024B-8238-A9659C8B9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60862"/>
          </a:xfrm>
        </p:spPr>
        <p:txBody>
          <a:bodyPr>
            <a:noAutofit/>
          </a:bodyPr>
          <a:lstStyle/>
          <a:p>
            <a:pPr algn="just"/>
            <a:r>
              <a:rPr lang="en-US" dirty="0" err="1">
                <a:solidFill>
                  <a:srgbClr val="002060"/>
                </a:solidFill>
              </a:rPr>
              <a:t>Született</a:t>
            </a:r>
            <a:r>
              <a:rPr lang="en-US" dirty="0">
                <a:solidFill>
                  <a:srgbClr val="002060"/>
                </a:solidFill>
              </a:rPr>
              <a:t> 1946-ban, </a:t>
            </a:r>
            <a:r>
              <a:rPr lang="en-US" dirty="0" err="1">
                <a:solidFill>
                  <a:srgbClr val="002060"/>
                </a:solidFill>
              </a:rPr>
              <a:t>presbiteriánus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lelkész</a:t>
            </a:r>
            <a:endParaRPr lang="en-US" dirty="0">
              <a:solidFill>
                <a:srgbClr val="002060"/>
              </a:solidFill>
            </a:endParaRPr>
          </a:p>
          <a:p>
            <a:pPr algn="just"/>
            <a:r>
              <a:rPr lang="en-US" i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Az </a:t>
            </a:r>
            <a:r>
              <a:rPr lang="hu-HU" i="1" dirty="0" err="1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Emory</a:t>
            </a:r>
            <a:r>
              <a:rPr lang="hu-HU" i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 Egyetem</a:t>
            </a:r>
            <a:r>
              <a:rPr lang="en-US" i="1" dirty="0" err="1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ről</a:t>
            </a:r>
            <a:r>
              <a:rPr lang="en-US" i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, 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a </a:t>
            </a:r>
            <a:r>
              <a:rPr lang="hu-HU" i="1" dirty="0" err="1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Candler</a:t>
            </a:r>
            <a:r>
              <a:rPr lang="hu-HU" i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hu-HU" i="1" dirty="0" err="1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School</a:t>
            </a:r>
            <a:r>
              <a:rPr lang="hu-HU" i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 of </a:t>
            </a:r>
            <a:r>
              <a:rPr lang="hu-HU" i="1" dirty="0" err="1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Theology</a:t>
            </a:r>
            <a:r>
              <a:rPr lang="hu-HU" i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homiletika professzora</a:t>
            </a:r>
            <a:r>
              <a:rPr lang="en-US" dirty="0" err="1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ként</a:t>
            </a:r>
            <a:r>
              <a:rPr lang="en-US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ment</a:t>
            </a:r>
            <a:r>
              <a:rPr lang="en-US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nyugdíjba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, a rendkívül megtisztelő </a:t>
            </a:r>
            <a:r>
              <a:rPr lang="hu-HU" i="1" dirty="0" err="1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Bandy</a:t>
            </a:r>
            <a:r>
              <a:rPr lang="hu-HU" i="1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 Professor Emeritus of Preaching 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cím birtokosa. </a:t>
            </a:r>
            <a:endParaRPr lang="en-US" dirty="0">
              <a:solidFill>
                <a:srgbClr val="002060"/>
              </a:solidFill>
              <a:effectLst/>
              <a:ea typeface="Calibri" panose="020F0502020204030204" pitchFamily="34" charset="0"/>
            </a:endParaRPr>
          </a:p>
          <a:p>
            <a:pPr algn="just"/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a leghíresebb egyetemeken</a:t>
            </a:r>
            <a:r>
              <a:rPr lang="en-US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 tan</a:t>
            </a:r>
            <a:r>
              <a:rPr lang="hu-HU" dirty="0" err="1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ított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 – Columbia, Princeton, </a:t>
            </a:r>
            <a:r>
              <a:rPr lang="hu-HU" dirty="0" err="1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Emory</a:t>
            </a:r>
            <a:endParaRPr lang="en-US" dirty="0">
              <a:solidFill>
                <a:srgbClr val="002060"/>
              </a:solidFill>
              <a:effectLst/>
              <a:ea typeface="Calibri" panose="020F0502020204030204" pitchFamily="34" charset="0"/>
            </a:endParaRPr>
          </a:p>
          <a:p>
            <a:pPr algn="just"/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1996-ban </a:t>
            </a:r>
            <a:r>
              <a:rPr lang="en-US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- “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az angolszász világ </a:t>
            </a:r>
            <a:r>
              <a:rPr lang="en-US" dirty="0" err="1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tizenkét</a:t>
            </a:r>
            <a:r>
              <a:rPr lang="en-US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hu-HU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hatékonyabb prédikátorainak </a:t>
            </a:r>
            <a:r>
              <a:rPr lang="en-US" dirty="0" err="1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egyike</a:t>
            </a:r>
            <a:r>
              <a:rPr lang="en-US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” </a:t>
            </a:r>
            <a:r>
              <a:rPr lang="en-US" dirty="0" err="1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címet</a:t>
            </a:r>
            <a:r>
              <a:rPr lang="en-US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kapta</a:t>
            </a:r>
            <a:endParaRPr lang="hu-HU" dirty="0">
              <a:solidFill>
                <a:srgbClr val="002060"/>
              </a:solidFill>
              <a:effectLst/>
              <a:ea typeface="Calibri" panose="020F0502020204030204" pitchFamily="34" charset="0"/>
            </a:endParaRPr>
          </a:p>
          <a:p>
            <a:pPr algn="just"/>
            <a:r>
              <a:rPr lang="hu-HU" dirty="0">
                <a:solidFill>
                  <a:srgbClr val="002060"/>
                </a:solidFill>
                <a:ea typeface="Calibri" panose="020F0502020204030204" pitchFamily="34" charset="0"/>
              </a:rPr>
              <a:t>2018-ban újra! Lásd: </a:t>
            </a:r>
            <a:r>
              <a:rPr lang="hu-HU" dirty="0">
                <a:solidFill>
                  <a:srgbClr val="002060"/>
                </a:solidFill>
                <a:ea typeface="Calibri" panose="020F0502020204030204" pitchFamily="34" charset="0"/>
                <a:hlinkClick r:id="rId2"/>
              </a:rPr>
              <a:t>https://bit.ly/3S4xRWo</a:t>
            </a:r>
            <a:endParaRPr lang="en-US" dirty="0">
              <a:solidFill>
                <a:srgbClr val="002060"/>
              </a:solidFill>
              <a:effectLst/>
              <a:ea typeface="Calibri" panose="020F0502020204030204" pitchFamily="34" charset="0"/>
            </a:endParaRPr>
          </a:p>
          <a:p>
            <a:pPr algn="just"/>
            <a:r>
              <a:rPr lang="en-US" dirty="0" err="1">
                <a:solidFill>
                  <a:srgbClr val="002060"/>
                </a:solidFill>
                <a:ea typeface="Calibri" panose="020F0502020204030204" pitchFamily="34" charset="0"/>
              </a:rPr>
              <a:t>Fontosabb</a:t>
            </a:r>
            <a:r>
              <a:rPr lang="en-US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ea typeface="Calibri" panose="020F0502020204030204" pitchFamily="34" charset="0"/>
              </a:rPr>
              <a:t>művei</a:t>
            </a:r>
            <a:r>
              <a:rPr lang="en-US" dirty="0">
                <a:solidFill>
                  <a:srgbClr val="002060"/>
                </a:solidFill>
                <a:ea typeface="Calibri" panose="020F0502020204030204" pitchFamily="34" charset="0"/>
              </a:rPr>
              <a:t>: </a:t>
            </a:r>
            <a:r>
              <a:rPr lang="hu-HU" b="0" i="1" dirty="0">
                <a:solidFill>
                  <a:srgbClr val="002060"/>
                </a:solidFill>
                <a:effectLst/>
              </a:rPr>
              <a:t>The </a:t>
            </a:r>
            <a:r>
              <a:rPr lang="hu-HU" b="0" i="1" dirty="0" err="1">
                <a:solidFill>
                  <a:srgbClr val="002060"/>
                </a:solidFill>
                <a:effectLst/>
              </a:rPr>
              <a:t>Witness</a:t>
            </a:r>
            <a:r>
              <a:rPr lang="hu-HU" b="0" i="1" dirty="0">
                <a:solidFill>
                  <a:srgbClr val="002060"/>
                </a:solidFill>
                <a:effectLst/>
              </a:rPr>
              <a:t> of Preaching</a:t>
            </a:r>
            <a:r>
              <a:rPr lang="en-US" b="0" i="1" dirty="0">
                <a:solidFill>
                  <a:srgbClr val="002060"/>
                </a:solidFill>
                <a:effectLst/>
              </a:rPr>
              <a:t> (3. </a:t>
            </a:r>
            <a:r>
              <a:rPr lang="en-US" b="0" i="1" dirty="0" err="1">
                <a:solidFill>
                  <a:srgbClr val="002060"/>
                </a:solidFill>
                <a:effectLst/>
              </a:rPr>
              <a:t>kiadás</a:t>
            </a:r>
            <a:r>
              <a:rPr lang="en-US" b="0" i="1" dirty="0">
                <a:solidFill>
                  <a:srgbClr val="002060"/>
                </a:solidFill>
                <a:effectLst/>
              </a:rPr>
              <a:t>, 2016)</a:t>
            </a:r>
            <a:r>
              <a:rPr lang="en-US" b="0" i="1" dirty="0">
                <a:solidFill>
                  <a:srgbClr val="002060"/>
                </a:solidFill>
              </a:rPr>
              <a:t>, </a:t>
            </a:r>
            <a:r>
              <a:rPr lang="hu-HU" b="0" i="1" dirty="0">
                <a:solidFill>
                  <a:srgbClr val="002060"/>
                </a:solidFill>
                <a:effectLst/>
              </a:rPr>
              <a:t>Preaching </a:t>
            </a:r>
            <a:r>
              <a:rPr lang="hu-HU" b="0" i="1" dirty="0" err="1">
                <a:solidFill>
                  <a:srgbClr val="002060"/>
                </a:solidFill>
                <a:effectLst/>
              </a:rPr>
              <a:t>from</a:t>
            </a:r>
            <a:r>
              <a:rPr lang="hu-HU" b="0" i="1" dirty="0">
                <a:solidFill>
                  <a:srgbClr val="002060"/>
                </a:solidFill>
                <a:effectLst/>
              </a:rPr>
              <a:t> </a:t>
            </a:r>
            <a:r>
              <a:rPr lang="hu-HU" b="0" i="1" dirty="0" err="1">
                <a:solidFill>
                  <a:srgbClr val="002060"/>
                </a:solidFill>
                <a:effectLst/>
              </a:rPr>
              <a:t>Memory</a:t>
            </a:r>
            <a:r>
              <a:rPr lang="hu-HU" b="0" i="1" dirty="0">
                <a:solidFill>
                  <a:srgbClr val="002060"/>
                </a:solidFill>
                <a:effectLst/>
              </a:rPr>
              <a:t> </a:t>
            </a:r>
            <a:r>
              <a:rPr lang="hu-HU" b="0" i="1" dirty="0" err="1">
                <a:solidFill>
                  <a:srgbClr val="002060"/>
                </a:solidFill>
                <a:effectLst/>
              </a:rPr>
              <a:t>to</a:t>
            </a:r>
            <a:r>
              <a:rPr lang="hu-HU" b="0" i="1" dirty="0">
                <a:solidFill>
                  <a:srgbClr val="002060"/>
                </a:solidFill>
                <a:effectLst/>
              </a:rPr>
              <a:t> </a:t>
            </a:r>
            <a:r>
              <a:rPr lang="hu-HU" b="0" i="1" dirty="0" err="1">
                <a:solidFill>
                  <a:srgbClr val="002060"/>
                </a:solidFill>
                <a:effectLst/>
              </a:rPr>
              <a:t>Hope</a:t>
            </a:r>
            <a:r>
              <a:rPr lang="hu-HU" b="0" i="0" dirty="0">
                <a:solidFill>
                  <a:srgbClr val="002060"/>
                </a:solidFill>
                <a:effectLst/>
              </a:rPr>
              <a:t> (2009)</a:t>
            </a:r>
            <a:r>
              <a:rPr lang="en-US" b="0" i="0" dirty="0">
                <a:solidFill>
                  <a:srgbClr val="002060"/>
                </a:solidFill>
                <a:effectLst/>
              </a:rPr>
              <a:t>, </a:t>
            </a:r>
            <a:r>
              <a:rPr lang="hu-HU" b="0" i="1" dirty="0">
                <a:solidFill>
                  <a:srgbClr val="002060"/>
                </a:solidFill>
                <a:effectLst/>
              </a:rPr>
              <a:t>Testimony: </a:t>
            </a:r>
            <a:r>
              <a:rPr lang="hu-HU" b="0" i="1" dirty="0" err="1">
                <a:solidFill>
                  <a:srgbClr val="002060"/>
                </a:solidFill>
                <a:effectLst/>
              </a:rPr>
              <a:t>Talking</a:t>
            </a:r>
            <a:r>
              <a:rPr lang="hu-HU" b="0" i="1" dirty="0">
                <a:solidFill>
                  <a:srgbClr val="002060"/>
                </a:solidFill>
                <a:effectLst/>
              </a:rPr>
              <a:t> </a:t>
            </a:r>
            <a:r>
              <a:rPr lang="hu-HU" b="0" i="1" dirty="0" err="1">
                <a:solidFill>
                  <a:srgbClr val="002060"/>
                </a:solidFill>
                <a:effectLst/>
              </a:rPr>
              <a:t>Ourselves</a:t>
            </a:r>
            <a:r>
              <a:rPr lang="hu-HU" b="0" i="1" dirty="0">
                <a:solidFill>
                  <a:srgbClr val="002060"/>
                </a:solidFill>
                <a:effectLst/>
              </a:rPr>
              <a:t> </a:t>
            </a:r>
            <a:r>
              <a:rPr lang="hu-HU" b="0" i="1" dirty="0" err="1">
                <a:solidFill>
                  <a:srgbClr val="002060"/>
                </a:solidFill>
                <a:effectLst/>
              </a:rPr>
              <a:t>into</a:t>
            </a:r>
            <a:r>
              <a:rPr lang="hu-HU" b="0" i="1" dirty="0">
                <a:solidFill>
                  <a:srgbClr val="002060"/>
                </a:solidFill>
                <a:effectLst/>
              </a:rPr>
              <a:t> </a:t>
            </a:r>
            <a:r>
              <a:rPr lang="hu-HU" b="0" i="1" dirty="0" err="1">
                <a:solidFill>
                  <a:srgbClr val="002060"/>
                </a:solidFill>
                <a:effectLst/>
              </a:rPr>
              <a:t>Being</a:t>
            </a:r>
            <a:r>
              <a:rPr lang="hu-HU" b="0" i="1" dirty="0">
                <a:solidFill>
                  <a:srgbClr val="002060"/>
                </a:solidFill>
                <a:effectLst/>
              </a:rPr>
              <a:t> Christian</a:t>
            </a:r>
            <a:r>
              <a:rPr lang="hu-HU" b="0" i="0" dirty="0">
                <a:solidFill>
                  <a:srgbClr val="002060"/>
                </a:solidFill>
                <a:effectLst/>
              </a:rPr>
              <a:t> (2004)</a:t>
            </a:r>
            <a:r>
              <a:rPr lang="en-US" b="0" i="0" dirty="0">
                <a:solidFill>
                  <a:srgbClr val="002060"/>
                </a:solidFill>
                <a:effectLst/>
              </a:rPr>
              <a:t>, The Senses of Preaching, </a:t>
            </a:r>
            <a:r>
              <a:rPr lang="hu-HU" b="0" i="1" dirty="0">
                <a:solidFill>
                  <a:srgbClr val="002060"/>
                </a:solidFill>
                <a:effectLst/>
              </a:rPr>
              <a:t>Preaching and </a:t>
            </a:r>
            <a:r>
              <a:rPr lang="hu-HU" b="0" i="1" dirty="0" err="1">
                <a:solidFill>
                  <a:srgbClr val="002060"/>
                </a:solidFill>
                <a:effectLst/>
              </a:rPr>
              <a:t>the</a:t>
            </a:r>
            <a:r>
              <a:rPr lang="hu-HU" b="0" i="1" dirty="0">
                <a:solidFill>
                  <a:srgbClr val="002060"/>
                </a:solidFill>
                <a:effectLst/>
              </a:rPr>
              <a:t> </a:t>
            </a:r>
            <a:r>
              <a:rPr lang="hu-HU" b="0" i="1" dirty="0" err="1">
                <a:solidFill>
                  <a:srgbClr val="002060"/>
                </a:solidFill>
                <a:effectLst/>
              </a:rPr>
              <a:t>Literary</a:t>
            </a:r>
            <a:r>
              <a:rPr lang="hu-HU" b="0" i="1" dirty="0">
                <a:solidFill>
                  <a:srgbClr val="002060"/>
                </a:solidFill>
                <a:effectLst/>
              </a:rPr>
              <a:t> </a:t>
            </a:r>
            <a:r>
              <a:rPr lang="hu-HU" b="0" i="1" dirty="0" err="1">
                <a:solidFill>
                  <a:srgbClr val="002060"/>
                </a:solidFill>
                <a:effectLst/>
              </a:rPr>
              <a:t>Forms</a:t>
            </a:r>
            <a:r>
              <a:rPr lang="hu-HU" b="0" i="1" dirty="0">
                <a:solidFill>
                  <a:srgbClr val="002060"/>
                </a:solidFill>
                <a:effectLst/>
              </a:rPr>
              <a:t> of </a:t>
            </a:r>
            <a:r>
              <a:rPr lang="hu-HU" b="0" i="1" dirty="0" err="1">
                <a:solidFill>
                  <a:srgbClr val="002060"/>
                </a:solidFill>
                <a:effectLst/>
              </a:rPr>
              <a:t>the</a:t>
            </a:r>
            <a:r>
              <a:rPr lang="hu-HU" b="0" i="1" dirty="0">
                <a:solidFill>
                  <a:srgbClr val="002060"/>
                </a:solidFill>
                <a:effectLst/>
              </a:rPr>
              <a:t> </a:t>
            </a:r>
            <a:r>
              <a:rPr lang="hu-HU" b="0" i="1" dirty="0" err="1">
                <a:solidFill>
                  <a:srgbClr val="002060"/>
                </a:solidFill>
                <a:effectLst/>
              </a:rPr>
              <a:t>Bible</a:t>
            </a:r>
            <a:r>
              <a:rPr lang="hu-HU" b="0" i="0" dirty="0">
                <a:solidFill>
                  <a:srgbClr val="002060"/>
                </a:solidFill>
                <a:effectLst/>
              </a:rPr>
              <a:t> (1989)</a:t>
            </a:r>
            <a:r>
              <a:rPr lang="en-US" b="0" i="0" dirty="0">
                <a:solidFill>
                  <a:srgbClr val="002060"/>
                </a:solidFill>
                <a:effectLst/>
              </a:rPr>
              <a:t>, </a:t>
            </a:r>
            <a:endParaRPr lang="en-US" dirty="0">
              <a:solidFill>
                <a:srgbClr val="002060"/>
              </a:solidFill>
              <a:effectLst/>
              <a:ea typeface="Calibri" panose="020F0502020204030204" pitchFamily="34" charset="0"/>
            </a:endParaRPr>
          </a:p>
          <a:p>
            <a:pPr algn="just"/>
            <a:endParaRPr lang="en-US" dirty="0">
              <a:solidFill>
                <a:srgbClr val="002060"/>
              </a:solidFill>
            </a:endParaRPr>
          </a:p>
          <a:p>
            <a:pPr algn="just"/>
            <a:endParaRPr lang="hu-H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974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5DF7F9E-61AF-495E-9AB3-1EA83FC89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Fontosabb művei:</a:t>
            </a:r>
          </a:p>
        </p:txBody>
      </p:sp>
      <p:pic>
        <p:nvPicPr>
          <p:cNvPr id="4" name="Kép 4">
            <a:extLst>
              <a:ext uri="{FF2B5EF4-FFF2-40B4-BE49-F238E27FC236}">
                <a16:creationId xmlns:a16="http://schemas.microsoft.com/office/drawing/2014/main" id="{E9880FEF-1DCB-4BFC-8015-A949EB6379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66361" y="1982078"/>
            <a:ext cx="2302633" cy="3810000"/>
          </a:xfrm>
          <a:prstGeom prst="rect">
            <a:avLst/>
          </a:prstGeom>
        </p:spPr>
      </p:pic>
      <p:pic>
        <p:nvPicPr>
          <p:cNvPr id="5" name="Kép 6">
            <a:extLst>
              <a:ext uri="{FF2B5EF4-FFF2-40B4-BE49-F238E27FC236}">
                <a16:creationId xmlns:a16="http://schemas.microsoft.com/office/drawing/2014/main" id="{F82BBC31-6CF2-480F-B977-BE7DA8FE70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6990" y="1982078"/>
            <a:ext cx="2543175" cy="3810000"/>
          </a:xfrm>
          <a:prstGeom prst="rect">
            <a:avLst/>
          </a:prstGeom>
        </p:spPr>
      </p:pic>
      <p:pic>
        <p:nvPicPr>
          <p:cNvPr id="6" name="Kép 6">
            <a:extLst>
              <a:ext uri="{FF2B5EF4-FFF2-40B4-BE49-F238E27FC236}">
                <a16:creationId xmlns:a16="http://schemas.microsoft.com/office/drawing/2014/main" id="{FC73FB5C-3803-4428-A711-B60905F2FC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5190" y="1982078"/>
            <a:ext cx="2447925" cy="3810000"/>
          </a:xfrm>
          <a:prstGeom prst="rect">
            <a:avLst/>
          </a:prstGeom>
        </p:spPr>
      </p:pic>
      <p:pic>
        <p:nvPicPr>
          <p:cNvPr id="7" name="Kép 10">
            <a:extLst>
              <a:ext uri="{FF2B5EF4-FFF2-40B4-BE49-F238E27FC236}">
                <a16:creationId xmlns:a16="http://schemas.microsoft.com/office/drawing/2014/main" id="{F95C1DDB-35B9-4C28-ACAB-6058D1DFB2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42044" y="1982078"/>
            <a:ext cx="2543175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77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C40BCED-F988-4603-BB61-A3568A4AF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4">
            <a:extLst>
              <a:ext uri="{FF2B5EF4-FFF2-40B4-BE49-F238E27FC236}">
                <a16:creationId xmlns:a16="http://schemas.microsoft.com/office/drawing/2014/main" id="{3B32C1BE-4494-4F2C-A7F2-2A1884DDDB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36227" y="1997685"/>
            <a:ext cx="2400301" cy="3809999"/>
          </a:xfrm>
          <a:prstGeom prst="rect">
            <a:avLst/>
          </a:prstGeom>
        </p:spPr>
      </p:pic>
      <p:pic>
        <p:nvPicPr>
          <p:cNvPr id="5" name="Kép 6">
            <a:extLst>
              <a:ext uri="{FF2B5EF4-FFF2-40B4-BE49-F238E27FC236}">
                <a16:creationId xmlns:a16="http://schemas.microsoft.com/office/drawing/2014/main" id="{03BEBE6D-F51D-4F42-90A8-08D59391EC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1579" y="1997686"/>
            <a:ext cx="2400300" cy="3810000"/>
          </a:xfrm>
          <a:prstGeom prst="rect">
            <a:avLst/>
          </a:prstGeom>
        </p:spPr>
      </p:pic>
      <p:pic>
        <p:nvPicPr>
          <p:cNvPr id="6" name="Kép 4">
            <a:extLst>
              <a:ext uri="{FF2B5EF4-FFF2-40B4-BE49-F238E27FC236}">
                <a16:creationId xmlns:a16="http://schemas.microsoft.com/office/drawing/2014/main" id="{C1D212EF-3FC9-43CA-8505-756657C846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3644" y="1997685"/>
            <a:ext cx="2506777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29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C40BCED-F988-4603-BB61-A3568A4AF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724244"/>
          </a:xfrm>
        </p:spPr>
        <p:txBody>
          <a:bodyPr/>
          <a:lstStyle/>
          <a:p>
            <a:endParaRPr lang="hu-HU" dirty="0"/>
          </a:p>
        </p:txBody>
      </p:sp>
      <p:pic>
        <p:nvPicPr>
          <p:cNvPr id="9" name="Tartalom helye 8">
            <a:extLst>
              <a:ext uri="{FF2B5EF4-FFF2-40B4-BE49-F238E27FC236}">
                <a16:creationId xmlns:a16="http://schemas.microsoft.com/office/drawing/2014/main" id="{D52BC742-97D7-3BE3-334A-4AC625A472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29025" y="1914524"/>
            <a:ext cx="5000625" cy="4138955"/>
          </a:xfrm>
        </p:spPr>
      </p:pic>
    </p:spTree>
    <p:extLst>
      <p:ext uri="{BB962C8B-B14F-4D97-AF65-F5344CB8AC3E}">
        <p14:creationId xmlns:p14="http://schemas.microsoft.com/office/powerpoint/2010/main" val="1215294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972D6AB-A7D6-C547-B069-A48847368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30FF512-0373-D14F-9EFC-4FA811E03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14191"/>
          </a:xfrm>
        </p:spPr>
        <p:txBody>
          <a:bodyPr>
            <a:noAutofit/>
          </a:bodyPr>
          <a:lstStyle/>
          <a:p>
            <a:pPr algn="just"/>
            <a:r>
              <a:rPr lang="en-US" dirty="0">
                <a:solidFill>
                  <a:srgbClr val="002060"/>
                </a:solidFill>
              </a:rPr>
              <a:t>M</a:t>
            </a:r>
            <a:r>
              <a:rPr lang="hu-HU" dirty="0" err="1">
                <a:solidFill>
                  <a:srgbClr val="002060"/>
                </a:solidFill>
              </a:rPr>
              <a:t>űvelt</a:t>
            </a:r>
            <a:r>
              <a:rPr lang="hu-HU" dirty="0">
                <a:solidFill>
                  <a:srgbClr val="002060"/>
                </a:solidFill>
              </a:rPr>
              <a:t>, elegáns ember, stílusa megnyerő. Jó előadó és kiváló szónok. Mondanivalója érthető, prédikálási stílusa élvezetes</a:t>
            </a:r>
            <a:endParaRPr lang="en-US" dirty="0">
              <a:solidFill>
                <a:srgbClr val="002060"/>
              </a:solidFill>
            </a:endParaRPr>
          </a:p>
          <a:p>
            <a:pPr algn="just"/>
            <a:r>
              <a:rPr lang="en-US" dirty="0" err="1">
                <a:solidFill>
                  <a:srgbClr val="002060"/>
                </a:solidFill>
              </a:rPr>
              <a:t>Narratív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prédikátornak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tartja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magát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>
                <a:solidFill>
                  <a:srgbClr val="002060"/>
                </a:solidFill>
              </a:rPr>
              <a:t>az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Új</a:t>
            </a:r>
            <a:r>
              <a:rPr lang="en-US" dirty="0">
                <a:solidFill>
                  <a:srgbClr val="002060"/>
                </a:solidFill>
              </a:rPr>
              <a:t> Homiletika </a:t>
            </a:r>
            <a:r>
              <a:rPr lang="en-US" dirty="0" err="1">
                <a:solidFill>
                  <a:srgbClr val="002060"/>
                </a:solidFill>
              </a:rPr>
              <a:t>mozgalomhoz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tartozik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>
                <a:solidFill>
                  <a:srgbClr val="002060"/>
                </a:solidFill>
              </a:rPr>
              <a:t>annak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kiváló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értője</a:t>
            </a:r>
            <a:r>
              <a:rPr lang="en-US" dirty="0">
                <a:solidFill>
                  <a:srgbClr val="002060"/>
                </a:solidFill>
              </a:rPr>
              <a:t>, de </a:t>
            </a:r>
            <a:r>
              <a:rPr lang="en-US" dirty="0" err="1">
                <a:solidFill>
                  <a:srgbClr val="002060"/>
                </a:solidFill>
              </a:rPr>
              <a:t>kritikusa</a:t>
            </a:r>
            <a:r>
              <a:rPr lang="en-US" dirty="0">
                <a:solidFill>
                  <a:srgbClr val="002060"/>
                </a:solidFill>
              </a:rPr>
              <a:t> is</a:t>
            </a:r>
          </a:p>
          <a:p>
            <a:pPr algn="just"/>
            <a:r>
              <a:rPr lang="en-US" dirty="0">
                <a:solidFill>
                  <a:srgbClr val="002060"/>
                </a:solidFill>
              </a:rPr>
              <a:t>S</a:t>
            </a:r>
            <a:r>
              <a:rPr lang="hu-HU" dirty="0" err="1">
                <a:solidFill>
                  <a:srgbClr val="002060"/>
                </a:solidFill>
              </a:rPr>
              <a:t>aját</a:t>
            </a:r>
            <a:r>
              <a:rPr lang="hu-HU" dirty="0">
                <a:solidFill>
                  <a:srgbClr val="002060"/>
                </a:solidFill>
              </a:rPr>
              <a:t> elmélete is van a prédikálás mibenlétéről, világos felfogása a prédikátor szerepéről, és jól kidolgozott módszertana a prédikációírással kapcsolatosan</a:t>
            </a:r>
            <a:endParaRPr lang="en-US" dirty="0">
              <a:solidFill>
                <a:srgbClr val="002060"/>
              </a:solidFill>
            </a:endParaRPr>
          </a:p>
          <a:p>
            <a:pPr algn="just"/>
            <a:r>
              <a:rPr lang="en-US" dirty="0">
                <a:solidFill>
                  <a:srgbClr val="002060"/>
                </a:solidFill>
              </a:rPr>
              <a:t>F</a:t>
            </a:r>
            <a:r>
              <a:rPr lang="hu-HU" dirty="0" err="1">
                <a:solidFill>
                  <a:srgbClr val="002060"/>
                </a:solidFill>
              </a:rPr>
              <a:t>oglalkozik</a:t>
            </a:r>
            <a:r>
              <a:rPr lang="hu-HU" dirty="0">
                <a:solidFill>
                  <a:srgbClr val="002060"/>
                </a:solidFill>
              </a:rPr>
              <a:t> az Új Homiletika által felvetett formai kérdésekkel. Érdekli a bibliai szövegek irodalmi formája, foglalkoztatja az, hogy kik a prédikáció hallgatói, és mi történik velük a prédikálás közben</a:t>
            </a:r>
            <a:endParaRPr lang="en-US" dirty="0">
              <a:solidFill>
                <a:srgbClr val="002060"/>
              </a:solidFill>
            </a:endParaRPr>
          </a:p>
          <a:p>
            <a:pPr algn="just"/>
            <a:endParaRPr lang="en-US" dirty="0">
              <a:solidFill>
                <a:srgbClr val="002060"/>
              </a:solidFill>
            </a:endParaRPr>
          </a:p>
          <a:p>
            <a:pPr algn="just"/>
            <a:endParaRPr lang="hu-H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38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972D6AB-A7D6-C547-B069-A48847368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A PRÉDIKÁLÓ LELKÉSZ </a:t>
            </a:r>
            <a:br>
              <a:rPr lang="hu-HU" dirty="0"/>
            </a:br>
            <a:r>
              <a:rPr lang="hu-HU" sz="2400" dirty="0"/>
              <a:t>(metaforák)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30FF512-0373-D14F-9EFC-4FA811E03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" y="2015732"/>
            <a:ext cx="11530013" cy="3914191"/>
          </a:xfrm>
        </p:spPr>
        <p:txBody>
          <a:bodyPr>
            <a:noAutofit/>
          </a:bodyPr>
          <a:lstStyle/>
          <a:p>
            <a:pPr algn="just"/>
            <a:endParaRPr lang="en-US" dirty="0">
              <a:solidFill>
                <a:srgbClr val="002060"/>
              </a:solidFill>
            </a:endParaRPr>
          </a:p>
          <a:p>
            <a:pPr algn="just"/>
            <a:r>
              <a:rPr lang="hu-HU" b="1" dirty="0">
                <a:solidFill>
                  <a:srgbClr val="002060"/>
                </a:solidFill>
              </a:rPr>
              <a:t>1.) Hírnök</a:t>
            </a:r>
            <a:r>
              <a:rPr lang="hu-HU" dirty="0">
                <a:solidFill>
                  <a:srgbClr val="002060"/>
                </a:solidFill>
              </a:rPr>
              <a:t> – Karl Barth nyomán; Azt feltételezi, hogy bár a lelkész az, aki prédikál, tulajdonképpen mondandójának alapját, azaz a Kijelentést valójában Isten adja, a prédikátor „csak” továbbadja azt a gyülekezetnek!</a:t>
            </a:r>
          </a:p>
          <a:p>
            <a:pPr algn="just"/>
            <a:r>
              <a:rPr lang="hu-HU" b="1" dirty="0">
                <a:solidFill>
                  <a:srgbClr val="002060"/>
                </a:solidFill>
              </a:rPr>
              <a:t>2.) Pásztor </a:t>
            </a:r>
            <a:r>
              <a:rPr lang="hu-HU" dirty="0">
                <a:solidFill>
                  <a:srgbClr val="002060"/>
                </a:solidFill>
              </a:rPr>
              <a:t>– </a:t>
            </a:r>
            <a:r>
              <a:rPr lang="hu-HU" b="1" dirty="0">
                <a:solidFill>
                  <a:srgbClr val="002060"/>
                </a:solidFill>
              </a:rPr>
              <a:t> </a:t>
            </a:r>
            <a:r>
              <a:rPr lang="hu-HU" dirty="0">
                <a:solidFill>
                  <a:srgbClr val="002060"/>
                </a:solidFill>
              </a:rPr>
              <a:t>Harry Emerson </a:t>
            </a:r>
            <a:r>
              <a:rPr lang="hu-HU" dirty="0" err="1">
                <a:solidFill>
                  <a:srgbClr val="002060"/>
                </a:solidFill>
              </a:rPr>
              <a:t>Fosdick</a:t>
            </a:r>
            <a:r>
              <a:rPr lang="hu-HU" dirty="0">
                <a:solidFill>
                  <a:srgbClr val="002060"/>
                </a:solidFill>
              </a:rPr>
              <a:t>, „</a:t>
            </a:r>
            <a:r>
              <a:rPr lang="hu-HU" dirty="0" err="1">
                <a:solidFill>
                  <a:srgbClr val="002060"/>
                </a:solidFill>
              </a:rPr>
              <a:t>terapeutikus</a:t>
            </a:r>
            <a:r>
              <a:rPr lang="hu-HU" dirty="0">
                <a:solidFill>
                  <a:srgbClr val="002060"/>
                </a:solidFill>
              </a:rPr>
              <a:t> prédikálás”; „mit szeretnék, hogy megtörténjen a hívek lelkében?”; „A lelkipásztor ismeri az övéit”</a:t>
            </a:r>
          </a:p>
          <a:p>
            <a:pPr algn="just"/>
            <a:r>
              <a:rPr lang="hu-HU" b="1" dirty="0">
                <a:solidFill>
                  <a:srgbClr val="002060"/>
                </a:solidFill>
              </a:rPr>
              <a:t>3.) Történetmondó (mesélő) </a:t>
            </a:r>
            <a:r>
              <a:rPr lang="hu-HU" dirty="0">
                <a:solidFill>
                  <a:srgbClr val="002060"/>
                </a:solidFill>
              </a:rPr>
              <a:t>– Felfogás: a prédikálás </a:t>
            </a:r>
            <a:r>
              <a:rPr lang="en-US" dirty="0">
                <a:solidFill>
                  <a:srgbClr val="002060"/>
                </a:solidFill>
              </a:rPr>
              <a:t>= </a:t>
            </a:r>
            <a:r>
              <a:rPr lang="hu-HU" dirty="0">
                <a:solidFill>
                  <a:srgbClr val="002060"/>
                </a:solidFill>
              </a:rPr>
              <a:t>„egymással megosztott történet”</a:t>
            </a:r>
          </a:p>
          <a:p>
            <a:pPr lvl="1" algn="just"/>
            <a:r>
              <a:rPr lang="hu-HU" b="1" dirty="0">
                <a:solidFill>
                  <a:srgbClr val="002060"/>
                </a:solidFill>
              </a:rPr>
              <a:t>„narratív prédikálás” </a:t>
            </a:r>
          </a:p>
        </p:txBody>
      </p:sp>
    </p:spTree>
    <p:extLst>
      <p:ext uri="{BB962C8B-B14F-4D97-AF65-F5344CB8AC3E}">
        <p14:creationId xmlns:p14="http://schemas.microsoft.com/office/powerpoint/2010/main" val="798896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972D6AB-A7D6-C547-B069-A48847368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A PRÉDIKÁLÓ LELKÉSZ </a:t>
            </a:r>
            <a:br>
              <a:rPr lang="hu-HU" dirty="0"/>
            </a:br>
            <a:r>
              <a:rPr lang="hu-HU" sz="2400" dirty="0"/>
              <a:t>(metaforák)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30FF512-0373-D14F-9EFC-4FA811E03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" y="1853754"/>
            <a:ext cx="11530013" cy="4254152"/>
          </a:xfrm>
        </p:spPr>
        <p:txBody>
          <a:bodyPr>
            <a:noAutofit/>
          </a:bodyPr>
          <a:lstStyle/>
          <a:p>
            <a:pPr algn="just"/>
            <a:r>
              <a:rPr lang="hu-HU" dirty="0">
                <a:solidFill>
                  <a:srgbClr val="002060"/>
                </a:solidFill>
              </a:rPr>
              <a:t>4</a:t>
            </a:r>
            <a:r>
              <a:rPr lang="hu-HU" b="1" dirty="0">
                <a:solidFill>
                  <a:srgbClr val="002060"/>
                </a:solidFill>
              </a:rPr>
              <a:t>.) A prédikátor mint TANÚ (bizonyságtevő)</a:t>
            </a:r>
          </a:p>
          <a:p>
            <a:pPr lvl="1" algn="just"/>
            <a:r>
              <a:rPr lang="hu-HU" sz="2000" dirty="0" err="1">
                <a:solidFill>
                  <a:srgbClr val="002060"/>
                </a:solidFill>
              </a:rPr>
              <a:t>Ézs</a:t>
            </a:r>
            <a:r>
              <a:rPr lang="hu-HU" sz="2000" dirty="0">
                <a:solidFill>
                  <a:srgbClr val="002060"/>
                </a:solidFill>
              </a:rPr>
              <a:t> 43,</a:t>
            </a:r>
            <a:r>
              <a:rPr lang="en-US" sz="2000" dirty="0">
                <a:solidFill>
                  <a:srgbClr val="002060"/>
                </a:solidFill>
              </a:rPr>
              <a:t>10: </a:t>
            </a:r>
            <a:r>
              <a:rPr lang="hu-HU" sz="2000" dirty="0">
                <a:solidFill>
                  <a:srgbClr val="002060"/>
                </a:solidFill>
              </a:rPr>
              <a:t>„</a:t>
            </a:r>
            <a:r>
              <a:rPr lang="en-US" sz="2000" i="1" dirty="0" err="1">
                <a:solidFill>
                  <a:srgbClr val="002060"/>
                </a:solidFill>
              </a:rPr>
              <a:t>Ti</a:t>
            </a:r>
            <a:r>
              <a:rPr lang="en-US" sz="2000" i="1" dirty="0">
                <a:solidFill>
                  <a:srgbClr val="002060"/>
                </a:solidFill>
              </a:rPr>
              <a:t> </a:t>
            </a:r>
            <a:r>
              <a:rPr lang="en-US" sz="2000" i="1" dirty="0" err="1">
                <a:solidFill>
                  <a:srgbClr val="002060"/>
                </a:solidFill>
              </a:rPr>
              <a:t>vagytok</a:t>
            </a:r>
            <a:r>
              <a:rPr lang="en-US" sz="2000" i="1" dirty="0">
                <a:solidFill>
                  <a:srgbClr val="002060"/>
                </a:solidFill>
              </a:rPr>
              <a:t> a </a:t>
            </a:r>
            <a:r>
              <a:rPr lang="en-US" sz="2000" b="1" i="1" dirty="0" err="1">
                <a:solidFill>
                  <a:srgbClr val="002060"/>
                </a:solidFill>
              </a:rPr>
              <a:t>tanúim</a:t>
            </a:r>
            <a:r>
              <a:rPr lang="en-US" sz="2000" i="1" dirty="0">
                <a:solidFill>
                  <a:srgbClr val="002060"/>
                </a:solidFill>
              </a:rPr>
              <a:t> - </a:t>
            </a:r>
            <a:r>
              <a:rPr lang="en-US" sz="2000" i="1" dirty="0" err="1">
                <a:solidFill>
                  <a:srgbClr val="002060"/>
                </a:solidFill>
              </a:rPr>
              <a:t>így</a:t>
            </a:r>
            <a:r>
              <a:rPr lang="en-US" sz="2000" i="1" dirty="0">
                <a:solidFill>
                  <a:srgbClr val="002060"/>
                </a:solidFill>
              </a:rPr>
              <a:t> </a:t>
            </a:r>
            <a:r>
              <a:rPr lang="en-US" sz="2000" i="1" dirty="0" err="1">
                <a:solidFill>
                  <a:srgbClr val="002060"/>
                </a:solidFill>
              </a:rPr>
              <a:t>szól</a:t>
            </a:r>
            <a:r>
              <a:rPr lang="en-US" sz="2000" i="1" dirty="0">
                <a:solidFill>
                  <a:srgbClr val="002060"/>
                </a:solidFill>
              </a:rPr>
              <a:t> </a:t>
            </a:r>
            <a:r>
              <a:rPr lang="en-US" sz="2000" i="1" dirty="0" err="1">
                <a:solidFill>
                  <a:srgbClr val="002060"/>
                </a:solidFill>
              </a:rPr>
              <a:t>az</a:t>
            </a:r>
            <a:r>
              <a:rPr lang="en-US" sz="2000" i="1" dirty="0">
                <a:solidFill>
                  <a:srgbClr val="002060"/>
                </a:solidFill>
              </a:rPr>
              <a:t> ÚR -, </a:t>
            </a:r>
            <a:r>
              <a:rPr lang="en-US" sz="2000" i="1" dirty="0" err="1">
                <a:solidFill>
                  <a:srgbClr val="002060"/>
                </a:solidFill>
              </a:rPr>
              <a:t>és</a:t>
            </a:r>
            <a:r>
              <a:rPr lang="en-US" sz="2000" i="1" dirty="0">
                <a:solidFill>
                  <a:srgbClr val="002060"/>
                </a:solidFill>
              </a:rPr>
              <a:t> </a:t>
            </a:r>
            <a:r>
              <a:rPr lang="en-US" sz="2000" i="1" dirty="0" err="1">
                <a:solidFill>
                  <a:srgbClr val="002060"/>
                </a:solidFill>
              </a:rPr>
              <a:t>szolgáim</a:t>
            </a:r>
            <a:r>
              <a:rPr lang="en-US" sz="2000" i="1" dirty="0">
                <a:solidFill>
                  <a:srgbClr val="002060"/>
                </a:solidFill>
              </a:rPr>
              <a:t>, </a:t>
            </a:r>
            <a:r>
              <a:rPr lang="en-US" sz="2000" i="1" dirty="0" err="1">
                <a:solidFill>
                  <a:srgbClr val="002060"/>
                </a:solidFill>
              </a:rPr>
              <a:t>akiket</a:t>
            </a:r>
            <a:r>
              <a:rPr lang="en-US" sz="2000" i="1" dirty="0">
                <a:solidFill>
                  <a:srgbClr val="002060"/>
                </a:solidFill>
              </a:rPr>
              <a:t> </a:t>
            </a:r>
            <a:r>
              <a:rPr lang="en-US" sz="2000" i="1" dirty="0" err="1">
                <a:solidFill>
                  <a:srgbClr val="002060"/>
                </a:solidFill>
              </a:rPr>
              <a:t>kiválasztottam</a:t>
            </a:r>
            <a:r>
              <a:rPr lang="en-US" sz="2000" i="1" dirty="0">
                <a:solidFill>
                  <a:srgbClr val="002060"/>
                </a:solidFill>
              </a:rPr>
              <a:t>, </a:t>
            </a:r>
            <a:r>
              <a:rPr lang="en-US" sz="2000" i="1" dirty="0" err="1">
                <a:solidFill>
                  <a:srgbClr val="002060"/>
                </a:solidFill>
              </a:rPr>
              <a:t>hogy</a:t>
            </a:r>
            <a:r>
              <a:rPr lang="en-US" sz="2000" i="1" dirty="0">
                <a:solidFill>
                  <a:srgbClr val="002060"/>
                </a:solidFill>
              </a:rPr>
              <a:t> </a:t>
            </a:r>
            <a:r>
              <a:rPr lang="en-US" sz="2000" i="1" dirty="0" err="1">
                <a:solidFill>
                  <a:srgbClr val="002060"/>
                </a:solidFill>
              </a:rPr>
              <a:t>megismerjetek</a:t>
            </a:r>
            <a:r>
              <a:rPr lang="en-US" sz="2000" i="1" dirty="0">
                <a:solidFill>
                  <a:srgbClr val="002060"/>
                </a:solidFill>
              </a:rPr>
              <a:t>, </a:t>
            </a:r>
            <a:r>
              <a:rPr lang="en-US" sz="2000" i="1" dirty="0" err="1">
                <a:solidFill>
                  <a:srgbClr val="002060"/>
                </a:solidFill>
              </a:rPr>
              <a:t>higgyetek</a:t>
            </a:r>
            <a:r>
              <a:rPr lang="en-US" sz="2000" i="1" dirty="0">
                <a:solidFill>
                  <a:srgbClr val="002060"/>
                </a:solidFill>
              </a:rPr>
              <a:t> </a:t>
            </a:r>
            <a:r>
              <a:rPr lang="en-US" sz="2000" i="1" dirty="0" err="1">
                <a:solidFill>
                  <a:srgbClr val="002060"/>
                </a:solidFill>
              </a:rPr>
              <a:t>bennem</a:t>
            </a:r>
            <a:r>
              <a:rPr lang="en-US" sz="2000" i="1" dirty="0">
                <a:solidFill>
                  <a:srgbClr val="002060"/>
                </a:solidFill>
              </a:rPr>
              <a:t>, </a:t>
            </a:r>
            <a:r>
              <a:rPr lang="en-US" sz="2000" i="1" dirty="0" err="1">
                <a:solidFill>
                  <a:srgbClr val="002060"/>
                </a:solidFill>
              </a:rPr>
              <a:t>és</a:t>
            </a:r>
            <a:r>
              <a:rPr lang="en-US" sz="2000" i="1" dirty="0">
                <a:solidFill>
                  <a:srgbClr val="002060"/>
                </a:solidFill>
              </a:rPr>
              <a:t> </a:t>
            </a:r>
            <a:r>
              <a:rPr lang="en-US" sz="2000" i="1" dirty="0" err="1">
                <a:solidFill>
                  <a:srgbClr val="002060"/>
                </a:solidFill>
              </a:rPr>
              <a:t>megértsétek</a:t>
            </a:r>
            <a:r>
              <a:rPr lang="en-US" sz="2000" i="1" dirty="0">
                <a:solidFill>
                  <a:srgbClr val="002060"/>
                </a:solidFill>
              </a:rPr>
              <a:t>, </a:t>
            </a:r>
            <a:r>
              <a:rPr lang="en-US" sz="2000" i="1" dirty="0" err="1">
                <a:solidFill>
                  <a:srgbClr val="002060"/>
                </a:solidFill>
              </a:rPr>
              <a:t>hogy</a:t>
            </a:r>
            <a:r>
              <a:rPr lang="en-US" sz="2000" i="1" dirty="0">
                <a:solidFill>
                  <a:srgbClr val="002060"/>
                </a:solidFill>
              </a:rPr>
              <a:t> </a:t>
            </a:r>
            <a:r>
              <a:rPr lang="en-US" sz="2000" i="1" dirty="0" err="1">
                <a:solidFill>
                  <a:srgbClr val="002060"/>
                </a:solidFill>
              </a:rPr>
              <a:t>csak</a:t>
            </a:r>
            <a:r>
              <a:rPr lang="en-US" sz="2000" i="1" dirty="0">
                <a:solidFill>
                  <a:srgbClr val="002060"/>
                </a:solidFill>
              </a:rPr>
              <a:t> </a:t>
            </a:r>
            <a:r>
              <a:rPr lang="en-US" sz="2000" i="1" dirty="0" err="1">
                <a:solidFill>
                  <a:srgbClr val="002060"/>
                </a:solidFill>
              </a:rPr>
              <a:t>én</a:t>
            </a:r>
            <a:r>
              <a:rPr lang="en-US" sz="2000" i="1" dirty="0">
                <a:solidFill>
                  <a:srgbClr val="002060"/>
                </a:solidFill>
              </a:rPr>
              <a:t> </a:t>
            </a:r>
            <a:r>
              <a:rPr lang="en-US" sz="2000" i="1" dirty="0" err="1">
                <a:solidFill>
                  <a:srgbClr val="002060"/>
                </a:solidFill>
              </a:rPr>
              <a:t>vagyok</a:t>
            </a:r>
            <a:r>
              <a:rPr lang="en-US" sz="2000" i="1" dirty="0">
                <a:solidFill>
                  <a:srgbClr val="002060"/>
                </a:solidFill>
              </a:rPr>
              <a:t>.</a:t>
            </a:r>
            <a:r>
              <a:rPr lang="hu-HU" sz="2000" i="1" dirty="0">
                <a:solidFill>
                  <a:srgbClr val="002060"/>
                </a:solidFill>
              </a:rPr>
              <a:t>”</a:t>
            </a:r>
            <a:r>
              <a:rPr lang="en-US" sz="2000" i="1" dirty="0">
                <a:solidFill>
                  <a:srgbClr val="002060"/>
                </a:solidFill>
              </a:rPr>
              <a:t> </a:t>
            </a:r>
            <a:endParaRPr lang="hu-HU" sz="2000" i="1" dirty="0">
              <a:solidFill>
                <a:srgbClr val="002060"/>
              </a:solidFill>
            </a:endParaRPr>
          </a:p>
          <a:p>
            <a:pPr lvl="1" algn="just"/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ApCsel</a:t>
            </a:r>
            <a:r>
              <a:rPr lang="en-US" sz="2000" dirty="0">
                <a:solidFill>
                  <a:srgbClr val="002060"/>
                </a:solidFill>
              </a:rPr>
              <a:t> 20,24</a:t>
            </a:r>
            <a:r>
              <a:rPr lang="hu-HU" sz="2000" dirty="0">
                <a:solidFill>
                  <a:srgbClr val="002060"/>
                </a:solidFill>
              </a:rPr>
              <a:t>: </a:t>
            </a:r>
            <a:r>
              <a:rPr lang="hu-HU" sz="2000" i="1" dirty="0">
                <a:solidFill>
                  <a:srgbClr val="002060"/>
                </a:solidFill>
              </a:rPr>
              <a:t>„…a szolgálatot, amelyet az Úr Jézustól azért kaptam, hogy </a:t>
            </a:r>
            <a:r>
              <a:rPr lang="hu-HU" sz="2000" b="1" i="1" dirty="0">
                <a:solidFill>
                  <a:srgbClr val="002060"/>
                </a:solidFill>
              </a:rPr>
              <a:t>bizonyságot tegyek </a:t>
            </a:r>
            <a:r>
              <a:rPr lang="hu-HU" sz="2000" i="1" dirty="0">
                <a:solidFill>
                  <a:srgbClr val="002060"/>
                </a:solidFill>
              </a:rPr>
              <a:t>az Isten kegyelmének evangéliumáról.”</a:t>
            </a:r>
          </a:p>
          <a:p>
            <a:pPr lvl="1" algn="just"/>
            <a:r>
              <a:rPr lang="en-US" sz="2000" b="1" dirty="0">
                <a:solidFill>
                  <a:srgbClr val="002060"/>
                </a:solidFill>
              </a:rPr>
              <a:t>Paul </a:t>
            </a:r>
            <a:r>
              <a:rPr lang="en-US" sz="2000" b="1" dirty="0" err="1">
                <a:solidFill>
                  <a:srgbClr val="002060"/>
                </a:solidFill>
              </a:rPr>
              <a:t>Ricoeur</a:t>
            </a:r>
            <a:r>
              <a:rPr lang="hu-HU" sz="2000" b="1" dirty="0">
                <a:solidFill>
                  <a:srgbClr val="002060"/>
                </a:solidFill>
              </a:rPr>
              <a:t>: </a:t>
            </a:r>
            <a:r>
              <a:rPr lang="hu-HU" sz="2000" dirty="0">
                <a:solidFill>
                  <a:srgbClr val="002060"/>
                </a:solidFill>
              </a:rPr>
              <a:t> - </a:t>
            </a:r>
            <a:r>
              <a:rPr lang="pt-BR" sz="2000" dirty="0">
                <a:solidFill>
                  <a:srgbClr val="002060"/>
                </a:solidFill>
              </a:rPr>
              <a:t>A tanú soha nem önkéntes ember</a:t>
            </a:r>
            <a:r>
              <a:rPr lang="hu-HU" sz="2000" dirty="0">
                <a:solidFill>
                  <a:srgbClr val="002060"/>
                </a:solidFill>
              </a:rPr>
              <a:t>, mindig VALAKI küldi</a:t>
            </a:r>
          </a:p>
          <a:p>
            <a:pPr lvl="5" algn="just">
              <a:buFontTx/>
              <a:buChar char="-"/>
            </a:pPr>
            <a:r>
              <a:rPr lang="pt-BR" sz="2000" dirty="0">
                <a:solidFill>
                  <a:srgbClr val="002060"/>
                </a:solidFill>
              </a:rPr>
              <a:t>A tanúsága mindig Istenről szól</a:t>
            </a:r>
            <a:endParaRPr lang="hu-HU" sz="2000" dirty="0">
              <a:solidFill>
                <a:srgbClr val="002060"/>
              </a:solidFill>
            </a:endParaRPr>
          </a:p>
          <a:p>
            <a:pPr lvl="5" algn="just">
              <a:buFontTx/>
              <a:buChar char="-"/>
            </a:pPr>
            <a:r>
              <a:rPr lang="hu-HU" sz="2000" dirty="0">
                <a:solidFill>
                  <a:srgbClr val="002060"/>
                </a:solidFill>
              </a:rPr>
              <a:t>C</a:t>
            </a:r>
            <a:r>
              <a:rPr lang="en-US" sz="2000" dirty="0" err="1">
                <a:solidFill>
                  <a:srgbClr val="002060"/>
                </a:solidFill>
              </a:rPr>
              <a:t>élja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en-US" sz="2000" dirty="0" err="1">
                <a:solidFill>
                  <a:srgbClr val="002060"/>
                </a:solidFill>
              </a:rPr>
              <a:t>hogy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minden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emberhez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eljusson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en-US" sz="2000" dirty="0" err="1">
                <a:solidFill>
                  <a:srgbClr val="002060"/>
                </a:solidFill>
              </a:rPr>
              <a:t>hogy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megerősítse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hitüket</a:t>
            </a:r>
            <a:endParaRPr lang="hu-HU" sz="2000" dirty="0">
              <a:solidFill>
                <a:srgbClr val="002060"/>
              </a:solidFill>
            </a:endParaRPr>
          </a:p>
          <a:p>
            <a:pPr lvl="5" algn="just">
              <a:buFontTx/>
              <a:buChar char="-"/>
            </a:pPr>
            <a:r>
              <a:rPr lang="en-US" sz="2000" dirty="0">
                <a:solidFill>
                  <a:srgbClr val="002060"/>
                </a:solidFill>
              </a:rPr>
              <a:t>A </a:t>
            </a:r>
            <a:r>
              <a:rPr lang="en-US" sz="2000" dirty="0" err="1">
                <a:solidFill>
                  <a:srgbClr val="002060"/>
                </a:solidFill>
              </a:rPr>
              <a:t>tanúság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nem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pusztán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szavakból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en-US" sz="2000" dirty="0" err="1">
                <a:solidFill>
                  <a:srgbClr val="002060"/>
                </a:solidFill>
              </a:rPr>
              <a:t>hanem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beszéd</a:t>
            </a:r>
            <a:r>
              <a:rPr lang="hu-HU" sz="2000" dirty="0" err="1">
                <a:solidFill>
                  <a:srgbClr val="002060"/>
                </a:solidFill>
              </a:rPr>
              <a:t>ből</a:t>
            </a:r>
            <a:r>
              <a:rPr lang="hu-HU" sz="2000" dirty="0">
                <a:solidFill>
                  <a:srgbClr val="002060"/>
                </a:solidFill>
              </a:rPr>
              <a:t> és </a:t>
            </a:r>
            <a:r>
              <a:rPr lang="en-US" sz="2000" dirty="0" err="1">
                <a:solidFill>
                  <a:srgbClr val="002060"/>
                </a:solidFill>
              </a:rPr>
              <a:t>cselekvés</a:t>
            </a:r>
            <a:r>
              <a:rPr lang="hu-HU" sz="2000" dirty="0" err="1">
                <a:solidFill>
                  <a:srgbClr val="002060"/>
                </a:solidFill>
              </a:rPr>
              <a:t>ből</a:t>
            </a:r>
            <a:r>
              <a:rPr lang="hu-HU" sz="2000" dirty="0">
                <a:solidFill>
                  <a:srgbClr val="002060"/>
                </a:solidFill>
              </a:rPr>
              <a:t> is áll</a:t>
            </a:r>
          </a:p>
          <a:p>
            <a:pPr marL="1700213" lvl="5" indent="0" algn="just">
              <a:buFontTx/>
              <a:buChar char="-"/>
            </a:pPr>
            <a:r>
              <a:rPr lang="hu-HU" sz="2000" dirty="0">
                <a:solidFill>
                  <a:srgbClr val="002060"/>
                </a:solidFill>
              </a:rPr>
              <a:t>—» </a:t>
            </a:r>
            <a:r>
              <a:rPr lang="hu-HU" sz="2000" b="1" dirty="0">
                <a:solidFill>
                  <a:srgbClr val="002060"/>
                </a:solidFill>
              </a:rPr>
              <a:t>A TANÚ Isten-élményeiről BIZONYSÁGOT TESZ az embereknek.</a:t>
            </a:r>
          </a:p>
        </p:txBody>
      </p:sp>
    </p:spTree>
    <p:extLst>
      <p:ext uri="{BB962C8B-B14F-4D97-AF65-F5344CB8AC3E}">
        <p14:creationId xmlns:p14="http://schemas.microsoft.com/office/powerpoint/2010/main" val="531354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é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2435</Words>
  <Application>Microsoft Office PowerPoint</Application>
  <PresentationFormat>Szélesvásznú</PresentationFormat>
  <Paragraphs>107</Paragraphs>
  <Slides>23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27" baseType="lpstr">
      <vt:lpstr>Arial</vt:lpstr>
      <vt:lpstr>Cambria</vt:lpstr>
      <vt:lpstr>Gill Sans MT</vt:lpstr>
      <vt:lpstr>Galéria</vt:lpstr>
      <vt:lpstr>Thomas Long Homiletikája</vt:lpstr>
      <vt:lpstr> Thomas grier long (1946- )</vt:lpstr>
      <vt:lpstr>Thomas g. long</vt:lpstr>
      <vt:lpstr>Fontosabb művei:</vt:lpstr>
      <vt:lpstr>PowerPoint-bemutató</vt:lpstr>
      <vt:lpstr>PowerPoint-bemutató</vt:lpstr>
      <vt:lpstr>PowerPoint-bemutató</vt:lpstr>
      <vt:lpstr>A PRÉDIKÁLÓ LELKÉSZ  (metaforák)</vt:lpstr>
      <vt:lpstr>A PRÉDIKÁLÓ LELKÉSZ  (metaforák)</vt:lpstr>
      <vt:lpstr>LONG felismerése:</vt:lpstr>
      <vt:lpstr> Long módszertani javaslata  </vt:lpstr>
      <vt:lpstr>PowerPoint-bemutató</vt:lpstr>
      <vt:lpstr>PowerPoint-bemutató</vt:lpstr>
      <vt:lpstr>PowerPoint-bemutató</vt:lpstr>
      <vt:lpstr>PowerPoint-bemutató</vt:lpstr>
      <vt:lpstr>  7. ) A prédikáció fókusza (focus) és funkciója (function)  </vt:lpstr>
      <vt:lpstr>PowerPoint-bemutató</vt:lpstr>
      <vt:lpstr>  8.) A prédikáció formába öntése </vt:lpstr>
      <vt:lpstr>PowerPoint-bemutató</vt:lpstr>
      <vt:lpstr>  Megkérdőjelezve a hagyományt</vt:lpstr>
      <vt:lpstr> Befejezés</vt:lpstr>
      <vt:lpstr> VII. Zárszó</vt:lpstr>
      <vt:lpstr>The master preacher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Prédikációírás Thomas Long alapján</dc:title>
  <dc:creator>KBP</dc:creator>
  <cp:lastModifiedBy>Botond Koppándi</cp:lastModifiedBy>
  <cp:revision>6</cp:revision>
  <dcterms:modified xsi:type="dcterms:W3CDTF">2022-10-15T16:41:49Z</dcterms:modified>
  <cp:contentStatus/>
</cp:coreProperties>
</file>